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15" r:id="rId1"/>
  </p:sldMasterIdLst>
  <p:notesMasterIdLst>
    <p:notesMasterId r:id="rId19"/>
  </p:notesMasterIdLst>
  <p:handoutMasterIdLst>
    <p:handoutMasterId r:id="rId20"/>
  </p:handoutMasterIdLst>
  <p:sldIdLst>
    <p:sldId id="256" r:id="rId2"/>
    <p:sldId id="356" r:id="rId3"/>
    <p:sldId id="259" r:id="rId4"/>
    <p:sldId id="360" r:id="rId5"/>
    <p:sldId id="456" r:id="rId6"/>
    <p:sldId id="458" r:id="rId7"/>
    <p:sldId id="459" r:id="rId8"/>
    <p:sldId id="365" r:id="rId9"/>
    <p:sldId id="358" r:id="rId10"/>
    <p:sldId id="442" r:id="rId11"/>
    <p:sldId id="457" r:id="rId12"/>
    <p:sldId id="443" r:id="rId13"/>
    <p:sldId id="397" r:id="rId14"/>
    <p:sldId id="386" r:id="rId15"/>
    <p:sldId id="413" r:id="rId16"/>
    <p:sldId id="421" r:id="rId17"/>
    <p:sldId id="275" r:id="rId18"/>
  </p:sldIdLst>
  <p:sldSz cx="9144000" cy="5143500" type="screen16x9"/>
  <p:notesSz cx="6858000" cy="9144000"/>
  <p:embeddedFontLst>
    <p:embeddedFont>
      <p:font typeface="Avenir Black" panose="02000503020000020003" pitchFamily="2" charset="0"/>
      <p:bold r:id="rId21"/>
      <p:italic r:id="rId22"/>
      <p:boldItalic r:id="rId23"/>
    </p:embeddedFont>
    <p:embeddedFont>
      <p:font typeface="Kristen ITC" panose="03050502040202030202" pitchFamily="66" charset="77"/>
      <p:regular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F3D9C5-B3E5-4CF0-9399-82B5E6A73E18}">
  <a:tblStyle styleId="{90F3D9C5-B3E5-4CF0-9399-82B5E6A73E1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73" autoAdjust="0"/>
    <p:restoredTop sz="93669" autoAdjust="0"/>
  </p:normalViewPr>
  <p:slideViewPr>
    <p:cSldViewPr snapToGrid="0">
      <p:cViewPr>
        <p:scale>
          <a:sx n="128" d="100"/>
          <a:sy n="128" d="100"/>
        </p:scale>
        <p:origin x="1568" y="8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49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A5D6BCF-0807-4F1B-94E7-CCD4F0E571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3F0E056-32B6-4282-B96A-7B81462051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F8D05-749C-438D-BC6D-7651394DCAAD}" type="datetimeFigureOut">
              <a:rPr lang="fr-FR" smtClean="0"/>
              <a:t>02/06/2025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0B7550F-7F18-4578-AB0F-FAA0799149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5192DA3-3336-4C20-8267-B90946889E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5B82A-18A3-4192-A7D7-39E47E05C6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50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dirty="0"/>
              <a:t>Aire urbaine = 4,2 milliard de personnes dans le monde &gt;50% de la population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dirty="0"/>
              <a:t>Urbanisation crée de la vulnérabilité et population urbaine de plus en plus exposées aux risques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fr-FR" dirty="0"/>
              <a:t>Importance des études sous nos latitudes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364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841892d06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841892d06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Conséquences = inconfort thermique = impact sur la demande en climatisation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88c22cf35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88c22cf35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04/04/23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05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23/11/2022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611091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23/11/2022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20308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2E4B2E-5B36-4746-A676-6EF0465A6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CF5351C-FB5A-4B45-8FA6-89CE0B25D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23/11/2022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15D4543-4E69-4CC7-BA52-0D89DB54C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101B85-0DDF-4099-8206-25B64862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9746" y="4531022"/>
            <a:ext cx="512504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183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1903A0-4E17-4F1E-9107-7759B5EFE165}"/>
              </a:ext>
            </a:extLst>
          </p:cNvPr>
          <p:cNvSpPr/>
          <p:nvPr userDrawn="1"/>
        </p:nvSpPr>
        <p:spPr>
          <a:xfrm>
            <a:off x="0" y="1126435"/>
            <a:ext cx="9143999" cy="6196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04/04/23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535318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04/04/23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92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23/11/2022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28181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23/11/2022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656231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04/04/23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11886-B0FE-4D88-97C0-04F196353287}"/>
              </a:ext>
            </a:extLst>
          </p:cNvPr>
          <p:cNvSpPr/>
          <p:nvPr userDrawn="1"/>
        </p:nvSpPr>
        <p:spPr>
          <a:xfrm>
            <a:off x="0" y="1113183"/>
            <a:ext cx="9144000" cy="108806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oogle Shape;128;p13">
            <a:extLst>
              <a:ext uri="{FF2B5EF4-FFF2-40B4-BE49-F238E27FC236}">
                <a16:creationId xmlns:a16="http://schemas.microsoft.com/office/drawing/2014/main" id="{11C871AE-27AD-4BC4-9C24-ADCC5F7E241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24201" y="4770784"/>
            <a:ext cx="597099" cy="37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48BB837-BF7B-44B0-A952-DE3E1BABF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0475" y="4774130"/>
            <a:ext cx="836175" cy="366024"/>
          </a:xfrm>
          <a:prstGeom prst="rect">
            <a:avLst/>
          </a:prstGeom>
        </p:spPr>
      </p:pic>
      <p:pic>
        <p:nvPicPr>
          <p:cNvPr id="10" name="Google Shape;131;p13">
            <a:extLst>
              <a:ext uri="{FF2B5EF4-FFF2-40B4-BE49-F238E27FC236}">
                <a16:creationId xmlns:a16="http://schemas.microsoft.com/office/drawing/2014/main" id="{9D248DDB-B1EA-4463-A98F-51CCF78E4723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8851" y="4774130"/>
            <a:ext cx="914399" cy="3660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66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23/11/2022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939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20814" y="0"/>
            <a:ext cx="45719" cy="51683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36B9B-296D-4880-93DB-E94F63505C4D}"/>
              </a:ext>
            </a:extLst>
          </p:cNvPr>
          <p:cNvSpPr/>
          <p:nvPr userDrawn="1"/>
        </p:nvSpPr>
        <p:spPr>
          <a:xfrm>
            <a:off x="387364" y="4827641"/>
            <a:ext cx="8756636" cy="3162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" y="0"/>
            <a:ext cx="2120800" cy="5143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789" y="1335347"/>
            <a:ext cx="1619250" cy="1745672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dirty="0"/>
              <a:t>04/04/23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19B1B7-0E5F-4053-8F2D-74BF7CFF9DCC}"/>
              </a:ext>
            </a:extLst>
          </p:cNvPr>
          <p:cNvSpPr/>
          <p:nvPr userDrawn="1"/>
        </p:nvSpPr>
        <p:spPr>
          <a:xfrm>
            <a:off x="2120814" y="4781922"/>
            <a:ext cx="702318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Google Shape;128;p13">
            <a:extLst>
              <a:ext uri="{FF2B5EF4-FFF2-40B4-BE49-F238E27FC236}">
                <a16:creationId xmlns:a16="http://schemas.microsoft.com/office/drawing/2014/main" id="{03794607-0DE3-4BF0-A96C-87BC986D59E4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24202" y="4800382"/>
            <a:ext cx="543194" cy="34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1C136AD-F2DF-4CD4-B844-1013441A98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0476" y="4803196"/>
            <a:ext cx="769772" cy="336957"/>
          </a:xfrm>
          <a:prstGeom prst="rect">
            <a:avLst/>
          </a:prstGeom>
        </p:spPr>
      </p:pic>
      <p:pic>
        <p:nvPicPr>
          <p:cNvPr id="16" name="Google Shape;131;p13">
            <a:extLst>
              <a:ext uri="{FF2B5EF4-FFF2-40B4-BE49-F238E27FC236}">
                <a16:creationId xmlns:a16="http://schemas.microsoft.com/office/drawing/2014/main" id="{6EBBB3CA-3B19-4469-B3FF-5E9D026A08E3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8851" y="4803196"/>
            <a:ext cx="831849" cy="336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748591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23/11/2022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628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04/04/23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04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711" r:id="rId12"/>
  </p:sldLayoutIdLst>
  <p:hf hdr="0" ftr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8100" y="202205"/>
            <a:ext cx="2564123" cy="169760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3"/>
          <p:cNvSpPr txBox="1">
            <a:spLocks noGrp="1"/>
          </p:cNvSpPr>
          <p:nvPr>
            <p:ph type="ctrTitle"/>
          </p:nvPr>
        </p:nvSpPr>
        <p:spPr>
          <a:xfrm>
            <a:off x="635683" y="1866364"/>
            <a:ext cx="7745400" cy="1275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spcBef>
                <a:spcPts val="0"/>
              </a:spcBef>
              <a:buSzPts val="990"/>
            </a:pPr>
            <a:r>
              <a:rPr lang="fr-FR" sz="3600" b="1" dirty="0">
                <a:latin typeface="Avenir Black" panose="02000503020000020003" pitchFamily="2" charset="0"/>
              </a:rPr>
              <a:t>Projet ICU-Tropic : Réduction des îlots de chaleur urbain en milieu tropical .</a:t>
            </a:r>
            <a:endParaRPr sz="3600" b="1" dirty="0">
              <a:latin typeface="Avenir Black" panose="02000503020000020003" pitchFamily="2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1CD18E1-67B9-4D4F-B91D-6117E056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05/06/2025</a:t>
            </a:r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591ACD-99E1-42FC-9CE3-4EBC7CDEA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131" name="Google Shape;13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7405" y="3815573"/>
            <a:ext cx="1861767" cy="7738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3"/>
          <p:cNvSpPr txBox="1"/>
          <p:nvPr/>
        </p:nvSpPr>
        <p:spPr>
          <a:xfrm>
            <a:off x="1116800" y="3181140"/>
            <a:ext cx="6480788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fr" sz="1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Présenté par </a:t>
            </a:r>
            <a:r>
              <a:rPr lang="fr-FR" sz="1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Garry Rivière</a:t>
            </a:r>
            <a:r>
              <a:rPr lang="fr" sz="1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1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Membres du projet : Alexandre Lefevre, </a:t>
            </a:r>
            <a:r>
              <a:rPr lang="fr" sz="1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 Harry Boyer, Dr Bruno Malet Damour, Dr Garry Rivière, Joshua </a:t>
            </a:r>
            <a:r>
              <a:rPr lang="fr" sz="1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Sweetman</a:t>
            </a:r>
            <a:r>
              <a:rPr lang="fr" sz="1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6927" y="3818323"/>
            <a:ext cx="825051" cy="82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3942" y="3897848"/>
            <a:ext cx="2302386" cy="6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BB11E31-2DF9-4931-9C6B-5152BF54E0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0920" y="4844837"/>
            <a:ext cx="777369" cy="2738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C65377F-126E-4BBF-BC80-2C15FC87A3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383" y="3869573"/>
            <a:ext cx="2378210" cy="61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2AEBD9-D335-4200-A8DC-5AB9A1DFE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Maquette Envi-Met du Ruisseau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28D190-BE91-4968-BBE8-AC3F32A3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C114FB5-0314-4F3B-9165-9E9CAFA30DC1}"/>
              </a:ext>
            </a:extLst>
          </p:cNvPr>
          <p:cNvSpPr txBox="1"/>
          <p:nvPr/>
        </p:nvSpPr>
        <p:spPr>
          <a:xfrm>
            <a:off x="117002" y="911616"/>
            <a:ext cx="876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Réalisée avec </a:t>
            </a:r>
            <a:r>
              <a:rPr lang="fr-FR" dirty="0" err="1"/>
              <a:t>OpenStreetMap</a:t>
            </a:r>
            <a:r>
              <a:rPr lang="fr-FR" dirty="0"/>
              <a:t>, IGN + complété avec les données de terrain pour la végétation et les hauteurs de </a:t>
            </a:r>
            <a:r>
              <a:rPr lang="fr-FR" dirty="0" err="1"/>
              <a:t>batis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61D82F-C8B5-4FED-94AD-9FAFCB985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058" y="1598781"/>
            <a:ext cx="4179883" cy="26331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30598EE-5A0A-4F03-A2B2-B33A5E4BE45B}"/>
              </a:ext>
            </a:extLst>
          </p:cNvPr>
          <p:cNvSpPr txBox="1"/>
          <p:nvPr/>
        </p:nvSpPr>
        <p:spPr>
          <a:xfrm>
            <a:off x="2402675" y="4231884"/>
            <a:ext cx="3873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i="1" dirty="0"/>
              <a:t>Maquette numérique du quartier du Ruisseau à  St Denis</a:t>
            </a:r>
          </a:p>
          <a:p>
            <a:pPr algn="ctr"/>
            <a:r>
              <a:rPr lang="fr-FR" sz="1000" i="1" dirty="0"/>
              <a:t> (Siège de la SHLMR)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365D0E-90C4-429F-89C5-410402669EBC}"/>
              </a:ext>
            </a:extLst>
          </p:cNvPr>
          <p:cNvSpPr txBox="1"/>
          <p:nvPr/>
        </p:nvSpPr>
        <p:spPr>
          <a:xfrm>
            <a:off x="117002" y="1595822"/>
            <a:ext cx="3090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Maillage de x=2m par y=2m et z=3m</a:t>
            </a:r>
          </a:p>
          <a:p>
            <a:r>
              <a:rPr lang="fr-FR" sz="1200" dirty="0"/>
              <a:t>Avec les cellules les plus basses divisées en 5</a:t>
            </a:r>
          </a:p>
          <a:p>
            <a:r>
              <a:rPr lang="fr-FR" sz="1200" dirty="0"/>
              <a:t>Taille de la maquette : </a:t>
            </a:r>
          </a:p>
          <a:p>
            <a:r>
              <a:rPr lang="fr-FR" sz="1200" dirty="0"/>
              <a:t> </a:t>
            </a:r>
          </a:p>
          <a:p>
            <a:endParaRPr lang="fr-FR" sz="12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8DEE6D5-D108-4B3F-9993-708CA420D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8" y="2361096"/>
            <a:ext cx="2597013" cy="42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85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606AC-B68F-85CE-C08D-ED127614A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7408B-9273-84E0-AB04-A9156DFEA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3971"/>
            <a:ext cx="7543800" cy="1088068"/>
          </a:xfrm>
        </p:spPr>
        <p:txBody>
          <a:bodyPr/>
          <a:lstStyle/>
          <a:p>
            <a:r>
              <a:rPr lang="fr-FR" dirty="0"/>
              <a:t>UTCI c’est quoi ?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19D210-DAEE-374F-D899-ABAC9C49A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27B950-F621-2316-10FC-52874E55B976}"/>
              </a:ext>
            </a:extLst>
          </p:cNvPr>
          <p:cNvSpPr/>
          <p:nvPr/>
        </p:nvSpPr>
        <p:spPr>
          <a:xfrm>
            <a:off x="130603" y="1240467"/>
            <a:ext cx="3738397" cy="26510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90D60BD-FD67-CF00-F3FE-892AD92F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1" y="794250"/>
            <a:ext cx="1738858" cy="3554999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7EB8849-8746-9A9D-0A2D-9A713C317EF7}"/>
              </a:ext>
            </a:extLst>
          </p:cNvPr>
          <p:cNvSpPr/>
          <p:nvPr/>
        </p:nvSpPr>
        <p:spPr>
          <a:xfrm>
            <a:off x="177209" y="1387349"/>
            <a:ext cx="1663200" cy="468000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/>
              <a:t>Température (°C)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F3720826-671C-C4B8-747B-C8398C30F26D}"/>
              </a:ext>
            </a:extLst>
          </p:cNvPr>
          <p:cNvSpPr/>
          <p:nvPr/>
        </p:nvSpPr>
        <p:spPr>
          <a:xfrm>
            <a:off x="2082563" y="1387349"/>
            <a:ext cx="1662224" cy="468000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/>
              <a:t>Humidité relative (%)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2932B1C-5DA3-675A-05BA-FC161DB4FC75}"/>
              </a:ext>
            </a:extLst>
          </p:cNvPr>
          <p:cNvSpPr/>
          <p:nvPr/>
        </p:nvSpPr>
        <p:spPr>
          <a:xfrm>
            <a:off x="1177730" y="3225502"/>
            <a:ext cx="1662224" cy="46800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/>
              <a:t>Température de globe (°C)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1D0BF5E-2641-9146-1C8D-54C90E1BCAC2}"/>
              </a:ext>
            </a:extLst>
          </p:cNvPr>
          <p:cNvSpPr/>
          <p:nvPr/>
        </p:nvSpPr>
        <p:spPr>
          <a:xfrm>
            <a:off x="178185" y="2337750"/>
            <a:ext cx="1662224" cy="468000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/>
              <a:t>Vitesse d’air (m/s)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FC0EDF1A-0B0B-5523-35DE-F35ACF2D9B13}"/>
              </a:ext>
            </a:extLst>
          </p:cNvPr>
          <p:cNvSpPr/>
          <p:nvPr/>
        </p:nvSpPr>
        <p:spPr>
          <a:xfrm>
            <a:off x="2101170" y="2343127"/>
            <a:ext cx="1662224" cy="468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/>
              <a:t>Irradiance solaire (W/m²)</a:t>
            </a:r>
          </a:p>
        </p:txBody>
      </p:sp>
      <p:sp>
        <p:nvSpPr>
          <p:cNvPr id="24" name="Flèche : droite 11">
            <a:extLst>
              <a:ext uri="{FF2B5EF4-FFF2-40B4-BE49-F238E27FC236}">
                <a16:creationId xmlns:a16="http://schemas.microsoft.com/office/drawing/2014/main" id="{7AC923CC-A8DB-DAC9-F2B3-B4E307EE47BC}"/>
              </a:ext>
            </a:extLst>
          </p:cNvPr>
          <p:cNvSpPr/>
          <p:nvPr/>
        </p:nvSpPr>
        <p:spPr>
          <a:xfrm>
            <a:off x="4024155" y="1808107"/>
            <a:ext cx="2507684" cy="151576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</a:rPr>
              <a:t>Indicateurs de confort thermique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6A8077A-0C6E-FA94-BFE7-7D0CEA26B1C3}"/>
              </a:ext>
            </a:extLst>
          </p:cNvPr>
          <p:cNvSpPr txBox="1"/>
          <p:nvPr/>
        </p:nvSpPr>
        <p:spPr>
          <a:xfrm>
            <a:off x="6887876" y="4412933"/>
            <a:ext cx="20589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/>
              <a:t>Source : </a:t>
            </a:r>
            <a:r>
              <a:rPr lang="fr-FR" sz="900" i="1" dirty="0" err="1"/>
              <a:t>Grosdemouge</a:t>
            </a:r>
            <a:r>
              <a:rPr lang="fr-FR" sz="900" i="1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53246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F218A-5F1B-4117-A11D-7E33ED486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Extraction des données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593B03-3CEB-4F48-8F20-1E9C855CA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C45532-8329-491E-AE8A-A2A6EDC61F92}"/>
              </a:ext>
            </a:extLst>
          </p:cNvPr>
          <p:cNvSpPr txBox="1"/>
          <p:nvPr/>
        </p:nvSpPr>
        <p:spPr>
          <a:xfrm>
            <a:off x="252470" y="1611984"/>
            <a:ext cx="299517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Potential</a:t>
            </a:r>
            <a:r>
              <a:rPr lang="fr-FR" dirty="0"/>
              <a:t> Air </a:t>
            </a:r>
            <a:r>
              <a:rPr lang="fr-FR" dirty="0" err="1"/>
              <a:t>Temperature</a:t>
            </a:r>
            <a:r>
              <a:rPr lang="fr-FR" dirty="0"/>
              <a:t> [°C]</a:t>
            </a:r>
          </a:p>
          <a:p>
            <a:r>
              <a:rPr lang="fr-FR" dirty="0"/>
              <a:t>Relative </a:t>
            </a:r>
            <a:r>
              <a:rPr lang="fr-FR" dirty="0" err="1"/>
              <a:t>Humidity</a:t>
            </a:r>
            <a:r>
              <a:rPr lang="fr-FR" dirty="0"/>
              <a:t> [%]</a:t>
            </a:r>
          </a:p>
          <a:p>
            <a:r>
              <a:rPr lang="fr-FR" dirty="0"/>
              <a:t>Wind Speed [m/s]</a:t>
            </a:r>
          </a:p>
          <a:p>
            <a:r>
              <a:rPr lang="fr-FR" dirty="0"/>
              <a:t>MRT [°C]</a:t>
            </a:r>
          </a:p>
          <a:p>
            <a:r>
              <a:rPr lang="fr-FR" dirty="0"/>
              <a:t>UTCI [°C]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20950A6-D346-4A64-93B3-7F71B3A1BBC2}"/>
              </a:ext>
            </a:extLst>
          </p:cNvPr>
          <p:cNvSpPr txBox="1"/>
          <p:nvPr/>
        </p:nvSpPr>
        <p:spPr>
          <a:xfrm>
            <a:off x="611608" y="1174799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Simulées 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DAD390-6F70-4EF6-B7D5-CB9A6D37554E}"/>
              </a:ext>
            </a:extLst>
          </p:cNvPr>
          <p:cNvSpPr txBox="1"/>
          <p:nvPr/>
        </p:nvSpPr>
        <p:spPr>
          <a:xfrm>
            <a:off x="6403610" y="117489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In situ 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8ECFCFB-EA96-46F9-9D81-5A36254584A9}"/>
              </a:ext>
            </a:extLst>
          </p:cNvPr>
          <p:cNvSpPr txBox="1"/>
          <p:nvPr/>
        </p:nvSpPr>
        <p:spPr>
          <a:xfrm>
            <a:off x="5524177" y="1524298"/>
            <a:ext cx="22008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Air </a:t>
            </a:r>
            <a:r>
              <a:rPr lang="fr-FR" dirty="0" err="1"/>
              <a:t>Temperature</a:t>
            </a:r>
            <a:r>
              <a:rPr lang="fr-FR" dirty="0"/>
              <a:t> [°C]</a:t>
            </a:r>
          </a:p>
          <a:p>
            <a:r>
              <a:rPr lang="fr-FR" dirty="0"/>
              <a:t>Relative </a:t>
            </a:r>
            <a:r>
              <a:rPr lang="fr-FR" dirty="0" err="1"/>
              <a:t>Humidity</a:t>
            </a:r>
            <a:r>
              <a:rPr lang="fr-FR" dirty="0"/>
              <a:t> [%]</a:t>
            </a:r>
          </a:p>
          <a:p>
            <a:r>
              <a:rPr lang="fr-FR" dirty="0"/>
              <a:t>Wind Speed [m/s]</a:t>
            </a:r>
          </a:p>
          <a:p>
            <a:r>
              <a:rPr lang="fr-FR" dirty="0"/>
              <a:t>MRT [°C]</a:t>
            </a:r>
          </a:p>
          <a:p>
            <a:r>
              <a:rPr lang="fr-FR" dirty="0"/>
              <a:t>UTCI [°C]</a:t>
            </a:r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63A8D5F-CDDB-430B-BD41-F38ABB3BF953}"/>
              </a:ext>
            </a:extLst>
          </p:cNvPr>
          <p:cNvSpPr txBox="1"/>
          <p:nvPr/>
        </p:nvSpPr>
        <p:spPr>
          <a:xfrm>
            <a:off x="97827" y="3233456"/>
            <a:ext cx="2921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Uniquement une donnée horaire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B8FF34F-9F96-420A-A82B-6CDAF5DFA415}"/>
              </a:ext>
            </a:extLst>
          </p:cNvPr>
          <p:cNvSpPr txBox="1"/>
          <p:nvPr/>
        </p:nvSpPr>
        <p:spPr>
          <a:xfrm>
            <a:off x="4897830" y="3110346"/>
            <a:ext cx="346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Pas de temps horaire sauf pour Wind Speed qui est moyenné sur une heure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D85940-EDE1-4E9B-9CB9-0EE4AF455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30" y="1106946"/>
            <a:ext cx="424078" cy="4240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2056855-1278-497D-BA68-EA57A21C0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383" y="1025381"/>
            <a:ext cx="691666" cy="51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5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AEA9B7-826C-4817-82F1-3DD1FB677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DA87BF-EF73-485B-BCAB-7A2EB0376400}"/>
              </a:ext>
            </a:extLst>
          </p:cNvPr>
          <p:cNvSpPr txBox="1"/>
          <p:nvPr/>
        </p:nvSpPr>
        <p:spPr>
          <a:xfrm>
            <a:off x="273068" y="113995"/>
            <a:ext cx="5269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Validation </a:t>
            </a:r>
            <a:r>
              <a:rPr lang="fr-FR" dirty="0" err="1"/>
              <a:t>Decembre</a:t>
            </a:r>
            <a:r>
              <a:rPr lang="fr-FR" dirty="0"/>
              <a:t> 72h du 14/12 à 8h au 17/12 à 7h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E9B34D-AB3E-477F-BAD4-857997F25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753" y="483327"/>
            <a:ext cx="3446718" cy="205618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8A8B780-FF9C-4D22-B105-36632300F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31" y="515569"/>
            <a:ext cx="3446716" cy="20561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A19492-7B16-4A48-AA59-C569A4627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79" y="2560388"/>
            <a:ext cx="3558068" cy="21226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554719-F1E7-4C8C-AF72-2F31A5F3E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266" y="2562532"/>
            <a:ext cx="3558068" cy="21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56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0A9B4C1-F8CF-477C-A58D-0E9C505573FA}"/>
              </a:ext>
            </a:extLst>
          </p:cNvPr>
          <p:cNvSpPr/>
          <p:nvPr/>
        </p:nvSpPr>
        <p:spPr>
          <a:xfrm>
            <a:off x="113414" y="928705"/>
            <a:ext cx="8569842" cy="8808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E5649BC-20BB-4DEB-8FB5-B61AE1DD9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quartier du Ruisseau à horizon 2050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D1B8D9-BCA1-480F-A94F-52E277AD8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5E71264-260B-48D7-A00F-D1B4254BE7E1}"/>
              </a:ext>
            </a:extLst>
          </p:cNvPr>
          <p:cNvSpPr txBox="1"/>
          <p:nvPr/>
        </p:nvSpPr>
        <p:spPr>
          <a:xfrm>
            <a:off x="170121" y="1234091"/>
            <a:ext cx="8729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+1.4°C à l’horizon 2050 d’après scénario SSP2-4.5 (RCP4.5)</a:t>
            </a:r>
          </a:p>
          <a:p>
            <a:r>
              <a:rPr lang="fr-FR" sz="1200" i="1" dirty="0"/>
              <a:t>Augmentation la plus élevée dans la saison chaude et vague de chaleurs plus nombreuses et plus longues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DC35B2B-8A57-4E07-A51F-05E96FEB3254}"/>
              </a:ext>
            </a:extLst>
          </p:cNvPr>
          <p:cNvGrpSpPr/>
          <p:nvPr/>
        </p:nvGrpSpPr>
        <p:grpSpPr>
          <a:xfrm>
            <a:off x="113414" y="1984896"/>
            <a:ext cx="9030586" cy="900522"/>
            <a:chOff x="113414" y="2081597"/>
            <a:chExt cx="9030586" cy="900522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9B27C321-CC9D-4B2E-BB16-3F76BBD88881}"/>
                </a:ext>
              </a:extLst>
            </p:cNvPr>
            <p:cNvGrpSpPr/>
            <p:nvPr/>
          </p:nvGrpSpPr>
          <p:grpSpPr>
            <a:xfrm>
              <a:off x="113414" y="2081597"/>
              <a:ext cx="8569842" cy="880809"/>
              <a:chOff x="155178" y="2074750"/>
              <a:chExt cx="8569842" cy="88080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5E1FCC3-4DDC-46A0-83BA-2CCB3212EC8D}"/>
                  </a:ext>
                </a:extLst>
              </p:cNvPr>
              <p:cNvSpPr/>
              <p:nvPr/>
            </p:nvSpPr>
            <p:spPr>
              <a:xfrm>
                <a:off x="155178" y="2074750"/>
                <a:ext cx="8569842" cy="88080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C46CC5E-1275-4766-AD4F-32F99B269ADC}"/>
                  </a:ext>
                </a:extLst>
              </p:cNvPr>
              <p:cNvSpPr txBox="1"/>
              <p:nvPr/>
            </p:nvSpPr>
            <p:spPr>
              <a:xfrm>
                <a:off x="285806" y="2074750"/>
                <a:ext cx="280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u="sng" dirty="0"/>
                  <a:t>Croissance de la population</a:t>
                </a:r>
              </a:p>
            </p:txBody>
          </p:sp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837B3B8-3859-4764-8058-7CB53D58713E}"/>
                </a:ext>
              </a:extLst>
            </p:cNvPr>
            <p:cNvSpPr txBox="1"/>
            <p:nvPr/>
          </p:nvSpPr>
          <p:spPr>
            <a:xfrm>
              <a:off x="170121" y="2643565"/>
              <a:ext cx="89738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/>
                <a:t>Dans le Nord : plus grande augmentation de population +0.9% /an entre 2018 et 2050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21B8675-01E9-4B7B-94BE-FDBFFEB88834}"/>
              </a:ext>
            </a:extLst>
          </p:cNvPr>
          <p:cNvGrpSpPr/>
          <p:nvPr/>
        </p:nvGrpSpPr>
        <p:grpSpPr>
          <a:xfrm>
            <a:off x="113414" y="3148741"/>
            <a:ext cx="8569842" cy="1521335"/>
            <a:chOff x="170121" y="3133911"/>
            <a:chExt cx="8569842" cy="1521335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F5AC805D-DDCF-4983-9B50-A3FD52A25280}"/>
                </a:ext>
              </a:extLst>
            </p:cNvPr>
            <p:cNvGrpSpPr/>
            <p:nvPr/>
          </p:nvGrpSpPr>
          <p:grpSpPr>
            <a:xfrm>
              <a:off x="170121" y="3133911"/>
              <a:ext cx="8569842" cy="1521335"/>
              <a:chOff x="155178" y="2074750"/>
              <a:chExt cx="8569842" cy="152133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5CF3C08-2F9F-4BE1-8A93-1AACD711EFDE}"/>
                  </a:ext>
                </a:extLst>
              </p:cNvPr>
              <p:cNvSpPr/>
              <p:nvPr/>
            </p:nvSpPr>
            <p:spPr>
              <a:xfrm>
                <a:off x="155178" y="2074750"/>
                <a:ext cx="8569842" cy="152133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789D665-BF0D-4010-A520-60267BF8FB65}"/>
                  </a:ext>
                </a:extLst>
              </p:cNvPr>
              <p:cNvSpPr txBox="1"/>
              <p:nvPr/>
            </p:nvSpPr>
            <p:spPr>
              <a:xfrm>
                <a:off x="285806" y="2074750"/>
                <a:ext cx="39170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u="sng" dirty="0"/>
                  <a:t>Croissance de la demande en logement</a:t>
                </a:r>
              </a:p>
            </p:txBody>
          </p:sp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CC42920-6959-40AA-B8C1-E6932EF9EDDC}"/>
                </a:ext>
              </a:extLst>
            </p:cNvPr>
            <p:cNvSpPr txBox="1"/>
            <p:nvPr/>
          </p:nvSpPr>
          <p:spPr>
            <a:xfrm>
              <a:off x="226828" y="3408751"/>
              <a:ext cx="52755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172 500 logements à construire entre 2021 et 2050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461 000 ménages en 2050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C70AC722-0AA1-423A-9B7A-AF7BA679B7E5}"/>
              </a:ext>
            </a:extLst>
          </p:cNvPr>
          <p:cNvSpPr txBox="1"/>
          <p:nvPr/>
        </p:nvSpPr>
        <p:spPr>
          <a:xfrm>
            <a:off x="244042" y="928705"/>
            <a:ext cx="2705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Réchauffement climatique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CF14B32-E487-4921-A1D1-B730E329BF1E}"/>
              </a:ext>
            </a:extLst>
          </p:cNvPr>
          <p:cNvSpPr txBox="1"/>
          <p:nvPr/>
        </p:nvSpPr>
        <p:spPr>
          <a:xfrm>
            <a:off x="170121" y="2279449"/>
            <a:ext cx="897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1,022 millions d’habitants en 2050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A0F6C53-B32A-482D-A142-DF0E2F4398A1}"/>
              </a:ext>
            </a:extLst>
          </p:cNvPr>
          <p:cNvSpPr txBox="1"/>
          <p:nvPr/>
        </p:nvSpPr>
        <p:spPr>
          <a:xfrm>
            <a:off x="3047239" y="2001035"/>
            <a:ext cx="5319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Projections de la population à la Réunion à l’horizon 2050 (INSEE 2022)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4D8B1F3-ECFA-4D41-8E9C-11ECCAB51E66}"/>
              </a:ext>
            </a:extLst>
          </p:cNvPr>
          <p:cNvSpPr txBox="1"/>
          <p:nvPr/>
        </p:nvSpPr>
        <p:spPr>
          <a:xfrm>
            <a:off x="4161076" y="3160258"/>
            <a:ext cx="4383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Les besoins en logements à la Réunion à l’horizon 2050 (INSEE 2024)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D5400C2-E793-494C-997B-8CC5776250CB}"/>
              </a:ext>
            </a:extLst>
          </p:cNvPr>
          <p:cNvSpPr txBox="1"/>
          <p:nvPr/>
        </p:nvSpPr>
        <p:spPr>
          <a:xfrm>
            <a:off x="113414" y="3947360"/>
            <a:ext cx="8374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Dans le Nord : plus gros besoin de 52 000 logements (30% des besoins) (+1.3% de ménages/an) (+1800 logements/an entre 2021 et 2050) (+45% de ménages entre 2021 et 2050)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45CC252-31F3-4A4C-9F18-3C76DB0CCFF8}"/>
              </a:ext>
            </a:extLst>
          </p:cNvPr>
          <p:cNvSpPr txBox="1"/>
          <p:nvPr/>
        </p:nvSpPr>
        <p:spPr>
          <a:xfrm>
            <a:off x="2938404" y="950089"/>
            <a:ext cx="8973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BRIO (Leroux 2023)</a:t>
            </a:r>
          </a:p>
        </p:txBody>
      </p:sp>
    </p:spTree>
    <p:extLst>
      <p:ext uri="{BB962C8B-B14F-4D97-AF65-F5344CB8AC3E}">
        <p14:creationId xmlns:p14="http://schemas.microsoft.com/office/powerpoint/2010/main" val="3042247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9B8FD4-E5F8-41A3-A93E-B2409C5F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A34DE41-36E9-4DE5-84A8-067C8E9A570D}"/>
              </a:ext>
            </a:extLst>
          </p:cNvPr>
          <p:cNvSpPr txBox="1"/>
          <p:nvPr/>
        </p:nvSpPr>
        <p:spPr>
          <a:xfrm>
            <a:off x="210500" y="741895"/>
            <a:ext cx="7006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1) Simulation avec ville actuelle aujourd’hui lancée pour le 9 février 2025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441FD6D-E400-465F-B487-17C2A7768190}"/>
              </a:ext>
            </a:extLst>
          </p:cNvPr>
          <p:cNvGrpSpPr/>
          <p:nvPr/>
        </p:nvGrpSpPr>
        <p:grpSpPr>
          <a:xfrm>
            <a:off x="210500" y="1103609"/>
            <a:ext cx="4732514" cy="369332"/>
            <a:chOff x="210500" y="1549312"/>
            <a:chExt cx="4732514" cy="369332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0F102BE-D371-4913-B59D-950ADEC26101}"/>
                </a:ext>
              </a:extLst>
            </p:cNvPr>
            <p:cNvSpPr txBox="1"/>
            <p:nvPr/>
          </p:nvSpPr>
          <p:spPr>
            <a:xfrm>
              <a:off x="210500" y="1549312"/>
              <a:ext cx="3938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2) Simulation avec ville actuelle en 2050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6CE933F-3BA7-4351-A49C-AA5BA8F2FEE7}"/>
                </a:ext>
              </a:extLst>
            </p:cNvPr>
            <p:cNvSpPr txBox="1"/>
            <p:nvPr/>
          </p:nvSpPr>
          <p:spPr>
            <a:xfrm>
              <a:off x="4149207" y="1549312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+1.5°C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8E22D9B2-2F7B-49DB-BF30-F5E0C7FC4761}"/>
              </a:ext>
            </a:extLst>
          </p:cNvPr>
          <p:cNvSpPr txBox="1"/>
          <p:nvPr/>
        </p:nvSpPr>
        <p:spPr>
          <a:xfrm>
            <a:off x="5511797" y="17507"/>
            <a:ext cx="3827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Simulations au mois de février (mois le + chaud)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0C8FAB6-F91B-43D2-A0BD-F77D5B9FBC80}"/>
              </a:ext>
            </a:extLst>
          </p:cNvPr>
          <p:cNvSpPr txBox="1"/>
          <p:nvPr/>
        </p:nvSpPr>
        <p:spPr>
          <a:xfrm>
            <a:off x="1001175" y="4038168"/>
            <a:ext cx="564231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Calcul UTCI (Min, Max, </a:t>
            </a:r>
            <a:r>
              <a:rPr lang="fr-FR" dirty="0" err="1"/>
              <a:t>Moy</a:t>
            </a:r>
            <a:r>
              <a:rPr lang="fr-FR" dirty="0"/>
              <a:t>) et écart-type sur la maquette</a:t>
            </a:r>
          </a:p>
          <a:p>
            <a:r>
              <a:rPr lang="fr-FR" dirty="0"/>
              <a:t>% d’espace dans chaque zone de </a:t>
            </a:r>
            <a:r>
              <a:rPr lang="fr-FR" dirty="0" err="1"/>
              <a:t>Grosdemouge</a:t>
            </a:r>
            <a:endParaRPr lang="fr-FR" dirty="0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C3022458-0A21-49D1-95C0-CD9B8F24DA51}"/>
              </a:ext>
            </a:extLst>
          </p:cNvPr>
          <p:cNvSpPr txBox="1">
            <a:spLocks/>
          </p:cNvSpPr>
          <p:nvPr/>
        </p:nvSpPr>
        <p:spPr>
          <a:xfrm>
            <a:off x="449942" y="127515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spc="-38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Scénarios de simulation</a:t>
            </a:r>
            <a:br>
              <a:rPr lang="fr-FR" dirty="0"/>
            </a:br>
            <a:endParaRPr lang="fr-FR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FC6417F-AC11-47A4-BF4B-9C5B249208E5}"/>
              </a:ext>
            </a:extLst>
          </p:cNvPr>
          <p:cNvGrpSpPr/>
          <p:nvPr/>
        </p:nvGrpSpPr>
        <p:grpSpPr>
          <a:xfrm>
            <a:off x="210500" y="1902778"/>
            <a:ext cx="7981319" cy="383488"/>
            <a:chOff x="210500" y="2139743"/>
            <a:chExt cx="7981319" cy="383488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9679A73-90F8-4770-BAF0-4B972713E414}"/>
                </a:ext>
              </a:extLst>
            </p:cNvPr>
            <p:cNvSpPr txBox="1"/>
            <p:nvPr/>
          </p:nvSpPr>
          <p:spPr>
            <a:xfrm>
              <a:off x="210500" y="2139743"/>
              <a:ext cx="6735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4) Simulation en densifiant uniquement en augmentant le nb d’étages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91ACADD-C65D-48EB-8CFE-6D184F08FF5E}"/>
                </a:ext>
              </a:extLst>
            </p:cNvPr>
            <p:cNvSpPr txBox="1"/>
            <p:nvPr/>
          </p:nvSpPr>
          <p:spPr>
            <a:xfrm>
              <a:off x="6830038" y="2148140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+1.5°C</a:t>
              </a: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82F2E9FF-44CB-495C-94D8-BC8FB5346CF2}"/>
                </a:ext>
              </a:extLst>
            </p:cNvPr>
            <p:cNvSpPr txBox="1"/>
            <p:nvPr/>
          </p:nvSpPr>
          <p:spPr>
            <a:xfrm>
              <a:off x="7642886" y="2153899"/>
              <a:ext cx="548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2">
                      <a:lumMod val="50000"/>
                    </a:schemeClr>
                  </a:solidFill>
                </a:rPr>
                <a:t>ZAB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D0E93299-4E3E-487A-9829-0EE20F0E699F}"/>
              </a:ext>
            </a:extLst>
          </p:cNvPr>
          <p:cNvGrpSpPr/>
          <p:nvPr/>
        </p:nvGrpSpPr>
        <p:grpSpPr>
          <a:xfrm>
            <a:off x="200514" y="2265592"/>
            <a:ext cx="8455611" cy="416978"/>
            <a:chOff x="113402" y="2634580"/>
            <a:chExt cx="8455611" cy="416978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5C2AB14-428E-43F9-A517-7D35695B4788}"/>
                </a:ext>
              </a:extLst>
            </p:cNvPr>
            <p:cNvSpPr txBox="1"/>
            <p:nvPr/>
          </p:nvSpPr>
          <p:spPr>
            <a:xfrm>
              <a:off x="6761967" y="2657318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+1.5°C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BB9767CD-456A-4483-87AA-E9A880A9AE57}"/>
                </a:ext>
              </a:extLst>
            </p:cNvPr>
            <p:cNvSpPr txBox="1"/>
            <p:nvPr/>
          </p:nvSpPr>
          <p:spPr>
            <a:xfrm>
              <a:off x="7574815" y="2661278"/>
              <a:ext cx="548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2">
                      <a:lumMod val="50000"/>
                    </a:schemeClr>
                  </a:solidFill>
                </a:rPr>
                <a:t>ZAB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4E8E065-9073-447F-8E96-2321C34BF6C6}"/>
                </a:ext>
              </a:extLst>
            </p:cNvPr>
            <p:cNvSpPr txBox="1"/>
            <p:nvPr/>
          </p:nvSpPr>
          <p:spPr>
            <a:xfrm>
              <a:off x="113402" y="2682226"/>
              <a:ext cx="6822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5) Simulation en densifiant en augmentant le nb d’étages et végétation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23B7200-A083-45FA-9623-B86657D888C0}"/>
                </a:ext>
              </a:extLst>
            </p:cNvPr>
            <p:cNvSpPr txBox="1"/>
            <p:nvPr/>
          </p:nvSpPr>
          <p:spPr>
            <a:xfrm>
              <a:off x="8155182" y="2634580"/>
              <a:ext cx="413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B050"/>
                  </a:solidFill>
                </a:rPr>
                <a:t>Vg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DA66419-34F8-42E5-AD54-69A6771468E0}"/>
              </a:ext>
            </a:extLst>
          </p:cNvPr>
          <p:cNvGrpSpPr/>
          <p:nvPr/>
        </p:nvGrpSpPr>
        <p:grpSpPr>
          <a:xfrm>
            <a:off x="200514" y="2739802"/>
            <a:ext cx="8005363" cy="383488"/>
            <a:chOff x="210500" y="2139743"/>
            <a:chExt cx="8005363" cy="383488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AF4F66D-9390-4D92-BBD1-1813C104D553}"/>
                </a:ext>
              </a:extLst>
            </p:cNvPr>
            <p:cNvSpPr txBox="1"/>
            <p:nvPr/>
          </p:nvSpPr>
          <p:spPr>
            <a:xfrm>
              <a:off x="210500" y="2139743"/>
              <a:ext cx="5559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6) Simulation en densifiant (uniquement habitat collectif )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D4F6FC7-0C35-4AAB-901C-1BCA23516785}"/>
                </a:ext>
              </a:extLst>
            </p:cNvPr>
            <p:cNvSpPr txBox="1"/>
            <p:nvPr/>
          </p:nvSpPr>
          <p:spPr>
            <a:xfrm>
              <a:off x="6830038" y="2148140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+1.5°C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33D7CF3-0F53-40FD-9B52-3BBDF6EAB603}"/>
                </a:ext>
              </a:extLst>
            </p:cNvPr>
            <p:cNvSpPr txBox="1"/>
            <p:nvPr/>
          </p:nvSpPr>
          <p:spPr>
            <a:xfrm>
              <a:off x="7642886" y="2153899"/>
              <a:ext cx="572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2">
                      <a:lumMod val="50000"/>
                    </a:schemeClr>
                  </a:solidFill>
                </a:rPr>
                <a:t>ZAN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D7914D5-1A24-41DB-9B75-8881AAAF030A}"/>
              </a:ext>
            </a:extLst>
          </p:cNvPr>
          <p:cNvGrpSpPr/>
          <p:nvPr/>
        </p:nvGrpSpPr>
        <p:grpSpPr>
          <a:xfrm>
            <a:off x="210500" y="3181826"/>
            <a:ext cx="8419194" cy="383488"/>
            <a:chOff x="210500" y="2914930"/>
            <a:chExt cx="8419194" cy="383488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E198500D-930C-473F-9307-6A63404BEE80}"/>
                </a:ext>
              </a:extLst>
            </p:cNvPr>
            <p:cNvGrpSpPr/>
            <p:nvPr/>
          </p:nvGrpSpPr>
          <p:grpSpPr>
            <a:xfrm>
              <a:off x="210500" y="2914930"/>
              <a:ext cx="8005363" cy="383488"/>
              <a:chOff x="210500" y="2139743"/>
              <a:chExt cx="8005363" cy="383488"/>
            </a:xfrm>
          </p:grpSpPr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D35533B-DA30-48A5-97E6-7D9E3ADB345A}"/>
                  </a:ext>
                </a:extLst>
              </p:cNvPr>
              <p:cNvSpPr txBox="1"/>
              <p:nvPr/>
            </p:nvSpPr>
            <p:spPr>
              <a:xfrm>
                <a:off x="210500" y="2139743"/>
                <a:ext cx="55593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7) Simulation en densifiant (uniquement habitat collectif )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C603C24-6838-44FD-89FF-53ECCA71E9D9}"/>
                  </a:ext>
                </a:extLst>
              </p:cNvPr>
              <p:cNvSpPr txBox="1"/>
              <p:nvPr/>
            </p:nvSpPr>
            <p:spPr>
              <a:xfrm>
                <a:off x="6830038" y="2148140"/>
                <a:ext cx="7938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FF0000"/>
                    </a:solidFill>
                  </a:rPr>
                  <a:t>+1.5°C</a:t>
                </a:r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497DC335-4F57-4272-AF90-7E6869E950D2}"/>
                  </a:ext>
                </a:extLst>
              </p:cNvPr>
              <p:cNvSpPr txBox="1"/>
              <p:nvPr/>
            </p:nvSpPr>
            <p:spPr>
              <a:xfrm>
                <a:off x="7642886" y="2153899"/>
                <a:ext cx="5729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2">
                        <a:lumMod val="50000"/>
                      </a:schemeClr>
                    </a:solidFill>
                  </a:rPr>
                  <a:t>ZAN</a:t>
                </a:r>
              </a:p>
            </p:txBody>
          </p:sp>
        </p:grp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F37B0507-ED9F-4D7B-857F-E226519D2036}"/>
                </a:ext>
              </a:extLst>
            </p:cNvPr>
            <p:cNvSpPr txBox="1"/>
            <p:nvPr/>
          </p:nvSpPr>
          <p:spPr>
            <a:xfrm>
              <a:off x="8215863" y="2914930"/>
              <a:ext cx="413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B050"/>
                  </a:solidFill>
                </a:rPr>
                <a:t>Vg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69052FE-8632-4D3F-B20A-FE06E5641025}"/>
              </a:ext>
            </a:extLst>
          </p:cNvPr>
          <p:cNvGrpSpPr/>
          <p:nvPr/>
        </p:nvGrpSpPr>
        <p:grpSpPr>
          <a:xfrm>
            <a:off x="200514" y="1492318"/>
            <a:ext cx="4732514" cy="369332"/>
            <a:chOff x="210500" y="1549312"/>
            <a:chExt cx="4732514" cy="369332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CF969EE6-9D06-4829-8FDF-FF3F58605516}"/>
                </a:ext>
              </a:extLst>
            </p:cNvPr>
            <p:cNvSpPr txBox="1"/>
            <p:nvPr/>
          </p:nvSpPr>
          <p:spPr>
            <a:xfrm>
              <a:off x="210500" y="1549312"/>
              <a:ext cx="3938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3) Simulation avec ville actuelle en 2050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194C0208-B894-4F37-8089-C4AB40D4ADDD}"/>
                </a:ext>
              </a:extLst>
            </p:cNvPr>
            <p:cNvSpPr txBox="1"/>
            <p:nvPr/>
          </p:nvSpPr>
          <p:spPr>
            <a:xfrm>
              <a:off x="4149207" y="1549312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+1.5°C</a:t>
              </a: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CADE3338-55B3-4AA8-9513-9F32A4DCE6B3}"/>
              </a:ext>
            </a:extLst>
          </p:cNvPr>
          <p:cNvSpPr txBox="1"/>
          <p:nvPr/>
        </p:nvSpPr>
        <p:spPr>
          <a:xfrm>
            <a:off x="4923569" y="1479589"/>
            <a:ext cx="41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Vg</a:t>
            </a:r>
          </a:p>
        </p:txBody>
      </p:sp>
    </p:spTree>
    <p:extLst>
      <p:ext uri="{BB962C8B-B14F-4D97-AF65-F5344CB8AC3E}">
        <p14:creationId xmlns:p14="http://schemas.microsoft.com/office/powerpoint/2010/main" val="1662904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24386-7ADE-48BB-AB51-0C5F7E5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A07165-6BE3-4D17-924F-82BB1F9A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141D2C3-997C-413F-80A0-50364D1A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35" y="214953"/>
            <a:ext cx="7846828" cy="426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10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 txBox="1">
            <a:spLocks noGrp="1"/>
          </p:cNvSpPr>
          <p:nvPr>
            <p:ph type="ctrTitle"/>
          </p:nvPr>
        </p:nvSpPr>
        <p:spPr>
          <a:xfrm>
            <a:off x="1711619" y="1897264"/>
            <a:ext cx="5361300" cy="1448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fr-FR" b="1" dirty="0">
                <a:latin typeface="Avenir Black" panose="02000503020000020003" pitchFamily="2" charset="0"/>
              </a:rPr>
              <a:t>Merci de votre attention</a:t>
            </a:r>
            <a:endParaRPr b="1" dirty="0">
              <a:latin typeface="Avenir Black" panose="02000503020000020003" pitchFamily="2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815E19-E811-4732-865C-7E224218B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7" name="Google Shape;128;p13">
            <a:extLst>
              <a:ext uri="{FF2B5EF4-FFF2-40B4-BE49-F238E27FC236}">
                <a16:creationId xmlns:a16="http://schemas.microsoft.com/office/drawing/2014/main" id="{959415C3-4AEA-4718-85EB-EE129E06C7F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0049" y="126258"/>
            <a:ext cx="2409299" cy="1615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1;p13">
            <a:extLst>
              <a:ext uri="{FF2B5EF4-FFF2-40B4-BE49-F238E27FC236}">
                <a16:creationId xmlns:a16="http://schemas.microsoft.com/office/drawing/2014/main" id="{344EF38E-D3F3-44EC-BEA9-F090F53891E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7405" y="3815573"/>
            <a:ext cx="1861767" cy="77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3;p13">
            <a:extLst>
              <a:ext uri="{FF2B5EF4-FFF2-40B4-BE49-F238E27FC236}">
                <a16:creationId xmlns:a16="http://schemas.microsoft.com/office/drawing/2014/main" id="{F6418791-25F1-482F-B08A-8007EBF8790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6927" y="3818323"/>
            <a:ext cx="825051" cy="82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4;p13">
            <a:extLst>
              <a:ext uri="{FF2B5EF4-FFF2-40B4-BE49-F238E27FC236}">
                <a16:creationId xmlns:a16="http://schemas.microsoft.com/office/drawing/2014/main" id="{6C708EDD-090D-4874-8CC9-F5468120561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8534" y="3815573"/>
            <a:ext cx="2488060" cy="6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4976066-AEE9-4F59-932B-28EDD952AE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8383" y="3869573"/>
            <a:ext cx="2378210" cy="61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>
            <a:extLst>
              <a:ext uri="{FF2B5EF4-FFF2-40B4-BE49-F238E27FC236}">
                <a16:creationId xmlns:a16="http://schemas.microsoft.com/office/drawing/2014/main" id="{5C198823-B6F8-4298-914A-6EB82828FC93}"/>
              </a:ext>
            </a:extLst>
          </p:cNvPr>
          <p:cNvSpPr/>
          <p:nvPr/>
        </p:nvSpPr>
        <p:spPr>
          <a:xfrm>
            <a:off x="7813782" y="420535"/>
            <a:ext cx="1316175" cy="1290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+1,5°C</a:t>
            </a:r>
          </a:p>
          <a:p>
            <a:pPr algn="ctr"/>
            <a:r>
              <a:rPr lang="fr-FR" sz="1050" i="1" dirty="0"/>
              <a:t>Selon RCP 4.5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FD1FBC4-5332-4817-99C0-B7549B211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8" b="7119"/>
          <a:stretch/>
        </p:blipFill>
        <p:spPr>
          <a:xfrm>
            <a:off x="662783" y="687583"/>
            <a:ext cx="6854850" cy="364374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BC3C6B9-971C-4453-BEED-034B397A7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27" y="116493"/>
            <a:ext cx="7543800" cy="1088068"/>
          </a:xfrm>
        </p:spPr>
        <p:txBody>
          <a:bodyPr/>
          <a:lstStyle/>
          <a:p>
            <a:r>
              <a:rPr lang="fr-FR" dirty="0"/>
              <a:t>Contexte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DA7220-291B-4522-95B6-9005CDFF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653CB97-958C-475E-9205-A5D5CCAFCA34}"/>
              </a:ext>
            </a:extLst>
          </p:cNvPr>
          <p:cNvSpPr txBox="1"/>
          <p:nvPr/>
        </p:nvSpPr>
        <p:spPr>
          <a:xfrm>
            <a:off x="6620256" y="4381059"/>
            <a:ext cx="3127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Source : GIEC, AR6, Chapitre 6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7C0A8DDB-3082-4D09-A8FB-A1BE64C9BA23}"/>
              </a:ext>
            </a:extLst>
          </p:cNvPr>
          <p:cNvSpPr/>
          <p:nvPr/>
        </p:nvSpPr>
        <p:spPr>
          <a:xfrm>
            <a:off x="1216741" y="3928987"/>
            <a:ext cx="713232" cy="402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99C95E6-E6DF-4DB7-98E7-92CC9D6BE899}"/>
              </a:ext>
            </a:extLst>
          </p:cNvPr>
          <p:cNvSpPr txBox="1"/>
          <p:nvPr/>
        </p:nvSpPr>
        <p:spPr>
          <a:xfrm>
            <a:off x="1990043" y="3953855"/>
            <a:ext cx="610864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Nécessité d’adopter des stratégies d’adaptation pour les villes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5EB6E69-5BFD-43CA-AE2C-2D10A9C422BA}"/>
              </a:ext>
            </a:extLst>
          </p:cNvPr>
          <p:cNvSpPr/>
          <p:nvPr/>
        </p:nvSpPr>
        <p:spPr>
          <a:xfrm>
            <a:off x="124968" y="2072136"/>
            <a:ext cx="1578864" cy="15411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4,2 milliard d’habitants en ville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285BC01-C322-4400-B5CD-5CA4412D4D67}"/>
              </a:ext>
            </a:extLst>
          </p:cNvPr>
          <p:cNvSpPr/>
          <p:nvPr/>
        </p:nvSpPr>
        <p:spPr>
          <a:xfrm>
            <a:off x="6570845" y="378580"/>
            <a:ext cx="1409412" cy="1261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+2,5 </a:t>
            </a:r>
            <a:r>
              <a:rPr lang="fr-FR" sz="1100" dirty="0"/>
              <a:t>milliards</a:t>
            </a:r>
            <a:r>
              <a:rPr lang="fr-FR" sz="1200" dirty="0"/>
              <a:t> d’habitants en ville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63E1992-C789-49E5-95ED-ECBB53161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489" y="1847435"/>
            <a:ext cx="1577825" cy="141795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40F0142-6FB1-4155-846A-96A5E509B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6943" y="2257040"/>
            <a:ext cx="1342546" cy="16277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02DDF249-59F9-4959-9A97-9CBCDC6BEFBD}"/>
              </a:ext>
            </a:extLst>
          </p:cNvPr>
          <p:cNvSpPr/>
          <p:nvPr/>
        </p:nvSpPr>
        <p:spPr>
          <a:xfrm>
            <a:off x="3532088" y="885264"/>
            <a:ext cx="1578864" cy="154115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tx1"/>
                </a:solidFill>
              </a:rPr>
              <a:t>90% de l’augmentation en Afrique et Asie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76614F9-F43F-4D62-A6BF-E38C551CD941}"/>
              </a:ext>
            </a:extLst>
          </p:cNvPr>
          <p:cNvSpPr txBox="1"/>
          <p:nvPr/>
        </p:nvSpPr>
        <p:spPr>
          <a:xfrm>
            <a:off x="6256649" y="2282563"/>
            <a:ext cx="2732257" cy="76944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100" u="sng" dirty="0">
                <a:solidFill>
                  <a:schemeClr val="tx1"/>
                </a:solidFill>
              </a:rPr>
              <a:t>Risques croissants sur les populations urbaines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100" b="1" dirty="0">
                <a:solidFill>
                  <a:schemeClr val="tx1"/>
                </a:solidFill>
              </a:rPr>
              <a:t>Vagues de chaleurs accentuées par les ICU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C23E780-1593-4658-A251-D3B5E10A52F4}"/>
              </a:ext>
            </a:extLst>
          </p:cNvPr>
          <p:cNvSpPr txBox="1"/>
          <p:nvPr/>
        </p:nvSpPr>
        <p:spPr>
          <a:xfrm>
            <a:off x="360009" y="1693546"/>
            <a:ext cx="1054098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Aujourd’hui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C9D7052-EC74-4403-A0A3-11C651ADF91C}"/>
              </a:ext>
            </a:extLst>
          </p:cNvPr>
          <p:cNvSpPr txBox="1"/>
          <p:nvPr/>
        </p:nvSpPr>
        <p:spPr>
          <a:xfrm>
            <a:off x="7517633" y="70803"/>
            <a:ext cx="1054098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2050</a:t>
            </a:r>
          </a:p>
        </p:txBody>
      </p:sp>
    </p:spTree>
    <p:extLst>
      <p:ext uri="{BB962C8B-B14F-4D97-AF65-F5344CB8AC3E}">
        <p14:creationId xmlns:p14="http://schemas.microsoft.com/office/powerpoint/2010/main" val="305183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11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D000BE81-9054-47AE-A02B-3E0C29D207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5"/>
          <a:stretch/>
        </p:blipFill>
        <p:spPr>
          <a:xfrm>
            <a:off x="4260112" y="2467510"/>
            <a:ext cx="2812913" cy="2280942"/>
          </a:xfrm>
          <a:prstGeom prst="rect">
            <a:avLst/>
          </a:prstGeom>
        </p:spPr>
      </p:pic>
      <p:sp>
        <p:nvSpPr>
          <p:cNvPr id="155" name="Google Shape;155;p16"/>
          <p:cNvSpPr txBox="1">
            <a:spLocks noGrp="1"/>
          </p:cNvSpPr>
          <p:nvPr>
            <p:ph type="title"/>
          </p:nvPr>
        </p:nvSpPr>
        <p:spPr>
          <a:xfrm>
            <a:off x="1410143" y="9395"/>
            <a:ext cx="6323714" cy="10880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fr-FR" dirty="0"/>
              <a:t>Les Îlots de C</a:t>
            </a:r>
            <a:r>
              <a:rPr lang="fr" dirty="0"/>
              <a:t>haleur Urbain</a:t>
            </a:r>
            <a:r>
              <a:rPr lang="fr-FR" dirty="0"/>
              <a:t>s</a:t>
            </a:r>
            <a:r>
              <a:rPr lang="fr" dirty="0"/>
              <a:t> (ICU)</a:t>
            </a:r>
            <a:endParaRPr dirty="0"/>
          </a:p>
        </p:txBody>
      </p:sp>
      <p:sp>
        <p:nvSpPr>
          <p:cNvPr id="157" name="Google Shape;157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85000" lnSpcReduction="20000"/>
          </a:bodyPr>
          <a:lstStyle/>
          <a:p>
            <a:fld id="{00000000-1234-1234-1234-123412341234}" type="slidenum">
              <a:rPr lang="fr"/>
              <a:pPr/>
              <a:t>3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02BFA4-8D83-44B2-BF47-9327E046877D}"/>
              </a:ext>
            </a:extLst>
          </p:cNvPr>
          <p:cNvSpPr/>
          <p:nvPr/>
        </p:nvSpPr>
        <p:spPr>
          <a:xfrm>
            <a:off x="1755560" y="4423187"/>
            <a:ext cx="817524" cy="271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1E73A8-A1E1-4FF6-9A88-37ACEC5CA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328" y="456259"/>
            <a:ext cx="4739808" cy="1763929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8E49F09-56C8-4AE2-BFB6-22F1B5916542}"/>
              </a:ext>
            </a:extLst>
          </p:cNvPr>
          <p:cNvSpPr/>
          <p:nvPr/>
        </p:nvSpPr>
        <p:spPr>
          <a:xfrm>
            <a:off x="2498295" y="2675471"/>
            <a:ext cx="1070610" cy="696296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Diminution des espaces végétalisés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627CFF5-5FAB-4F9D-BAF0-55F681865E0C}"/>
              </a:ext>
            </a:extLst>
          </p:cNvPr>
          <p:cNvSpPr/>
          <p:nvPr/>
        </p:nvSpPr>
        <p:spPr>
          <a:xfrm>
            <a:off x="1173422" y="2675471"/>
            <a:ext cx="1032034" cy="696296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/>
              <a:t>Augmentation des surfaces minérales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D3CDF9E-3809-4BD7-BDE3-1BFE89D2CCBB}"/>
              </a:ext>
            </a:extLst>
          </p:cNvPr>
          <p:cNvSpPr/>
          <p:nvPr/>
        </p:nvSpPr>
        <p:spPr>
          <a:xfrm>
            <a:off x="1173422" y="3760155"/>
            <a:ext cx="1070610" cy="69629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Densification urbaine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69E0998-C51A-47E0-B93C-274218FAD63B}"/>
              </a:ext>
            </a:extLst>
          </p:cNvPr>
          <p:cNvSpPr/>
          <p:nvPr/>
        </p:nvSpPr>
        <p:spPr>
          <a:xfrm>
            <a:off x="2495141" y="3760155"/>
            <a:ext cx="1070610" cy="6962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/>
              <a:t>Augmentation de la population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E581C31-DB58-48CD-BDC9-083F2C5A84CE}"/>
              </a:ext>
            </a:extLst>
          </p:cNvPr>
          <p:cNvSpPr/>
          <p:nvPr/>
        </p:nvSpPr>
        <p:spPr>
          <a:xfrm>
            <a:off x="46203" y="3201181"/>
            <a:ext cx="1070610" cy="6962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/>
              <a:t>Réchauffement climatique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E2A2F47-4675-4ADE-80CE-A630975F9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612" y="2488963"/>
            <a:ext cx="2262279" cy="2206024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3971350-2468-4E38-817D-A3FC8D0B9E7E}"/>
              </a:ext>
            </a:extLst>
          </p:cNvPr>
          <p:cNvCxnSpPr>
            <a:cxnSpLocks/>
          </p:cNvCxnSpPr>
          <p:nvPr/>
        </p:nvCxnSpPr>
        <p:spPr>
          <a:xfrm>
            <a:off x="3620578" y="3549329"/>
            <a:ext cx="5473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B88119D0-0B0C-4086-8D2B-276755DEAAB6}"/>
              </a:ext>
            </a:extLst>
          </p:cNvPr>
          <p:cNvSpPr txBox="1"/>
          <p:nvPr/>
        </p:nvSpPr>
        <p:spPr>
          <a:xfrm>
            <a:off x="935604" y="2243157"/>
            <a:ext cx="151385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Les causes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751C070-9B42-4DD5-BD99-BFEE6AB2C113}"/>
              </a:ext>
            </a:extLst>
          </p:cNvPr>
          <p:cNvSpPr txBox="1"/>
          <p:nvPr/>
        </p:nvSpPr>
        <p:spPr>
          <a:xfrm>
            <a:off x="7455312" y="2458304"/>
            <a:ext cx="1692349" cy="21544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800" i="1" dirty="0"/>
              <a:t>Source : Masson et al 2020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E10C609-4C0C-4DA1-9CCA-87396D424B4B}"/>
              </a:ext>
            </a:extLst>
          </p:cNvPr>
          <p:cNvSpPr txBox="1"/>
          <p:nvPr/>
        </p:nvSpPr>
        <p:spPr>
          <a:xfrm>
            <a:off x="6120687" y="2241641"/>
            <a:ext cx="151385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Les conséquences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6B34A7-141B-4E77-B4B9-0DE61CC12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84" y="171837"/>
            <a:ext cx="7543800" cy="1088068"/>
          </a:xfrm>
        </p:spPr>
        <p:txBody>
          <a:bodyPr/>
          <a:lstStyle/>
          <a:p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AA64AD-1C3B-4BCA-A82B-520403FC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C30F60A-1992-40D1-8BF2-C2AE2CB97D17}"/>
              </a:ext>
            </a:extLst>
          </p:cNvPr>
          <p:cNvSpPr txBox="1"/>
          <p:nvPr/>
        </p:nvSpPr>
        <p:spPr>
          <a:xfrm>
            <a:off x="249422" y="519781"/>
            <a:ext cx="8752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Kristen ITC" panose="03050502040202030202" pitchFamily="66" charset="0"/>
              </a:rPr>
              <a:t>Quelles solutions pour améliorer le confort thermique des villes en climat tropical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2BC21B-E537-44F0-A45E-7B0E452AA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592" y="1391122"/>
            <a:ext cx="3648253" cy="29344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F95C4D-8ECF-418F-B418-12D63382C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12" y="1302445"/>
            <a:ext cx="3728496" cy="298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6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D5CA75-A5E2-4E4F-8A19-6FF4869C2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5FCB2A0-0112-4A5C-A6A7-C4CD817D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36" y="30295"/>
            <a:ext cx="7543800" cy="1088068"/>
          </a:xfrm>
        </p:spPr>
        <p:txBody>
          <a:bodyPr>
            <a:normAutofit/>
          </a:bodyPr>
          <a:lstStyle/>
          <a:p>
            <a:r>
              <a:rPr lang="fr-FR" dirty="0"/>
              <a:t>Le projet ICU Tropic</a:t>
            </a:r>
            <a:br>
              <a:rPr lang="fr-FR" dirty="0"/>
            </a:b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3AEBEA-740E-437F-88A6-914A697A3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946" y="512530"/>
            <a:ext cx="1141900" cy="103069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5015CF6-1EF1-4BD6-BB04-113BAE98C017}"/>
              </a:ext>
            </a:extLst>
          </p:cNvPr>
          <p:cNvSpPr txBox="1"/>
          <p:nvPr/>
        </p:nvSpPr>
        <p:spPr>
          <a:xfrm>
            <a:off x="222105" y="753833"/>
            <a:ext cx="3892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b="1" u="sng" dirty="0"/>
              <a:t>Phase I </a:t>
            </a:r>
            <a:r>
              <a:rPr lang="fr-FR" sz="1200" b="1" dirty="0"/>
              <a:t>: Mesurer le climat urbain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1FCCFC-EB9B-49CF-B171-AF59F49B335B}"/>
              </a:ext>
            </a:extLst>
          </p:cNvPr>
          <p:cNvSpPr txBox="1"/>
          <p:nvPr/>
        </p:nvSpPr>
        <p:spPr>
          <a:xfrm>
            <a:off x="552013" y="1649749"/>
            <a:ext cx="29149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900" dirty="0"/>
              <a:t>Première caractérisation des ICU à la Réunion à macro-échelle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6265F45-8285-494C-A8D3-F048AEABE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315" y="2731031"/>
            <a:ext cx="1295340" cy="96989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98329DE-FC2F-4E55-BF9B-A9D57501701D}"/>
              </a:ext>
            </a:extLst>
          </p:cNvPr>
          <p:cNvSpPr txBox="1"/>
          <p:nvPr/>
        </p:nvSpPr>
        <p:spPr>
          <a:xfrm>
            <a:off x="228594" y="2992698"/>
            <a:ext cx="3564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b="1" u="sng" dirty="0"/>
              <a:t>Phase II </a:t>
            </a:r>
            <a:r>
              <a:rPr lang="fr-FR" sz="1200" b="1" dirty="0"/>
              <a:t>: Modéliser le climat urbain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47B8130-9D91-4463-8EC2-3C6F29CFCA2E}"/>
              </a:ext>
            </a:extLst>
          </p:cNvPr>
          <p:cNvSpPr txBox="1"/>
          <p:nvPr/>
        </p:nvSpPr>
        <p:spPr>
          <a:xfrm>
            <a:off x="557189" y="3754321"/>
            <a:ext cx="2904619" cy="7848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900" dirty="0"/>
              <a:t>Tester des solutions d’aménagements (végétation, formes urbaines) </a:t>
            </a:r>
          </a:p>
          <a:p>
            <a:endParaRPr lang="fr-FR" sz="9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900" dirty="0"/>
              <a:t>Prédire le confort thermique en climat tropical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F757668-CEA1-4ECA-BA7D-1698C4DB6062}"/>
              </a:ext>
            </a:extLst>
          </p:cNvPr>
          <p:cNvSpPr txBox="1"/>
          <p:nvPr/>
        </p:nvSpPr>
        <p:spPr>
          <a:xfrm>
            <a:off x="546836" y="2188439"/>
            <a:ext cx="29149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900" dirty="0"/>
              <a:t>Cartographie thermique  à l’échelle d’un quartier avec un réseau de capteurs à faible coût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3E09151-FB3D-4DF8-9158-34BD87AB6E43}"/>
              </a:ext>
            </a:extLst>
          </p:cNvPr>
          <p:cNvGrpSpPr/>
          <p:nvPr/>
        </p:nvGrpSpPr>
        <p:grpSpPr>
          <a:xfrm>
            <a:off x="4888883" y="3377829"/>
            <a:ext cx="4000526" cy="1200329"/>
            <a:chOff x="4798413" y="3201899"/>
            <a:chExt cx="4000526" cy="1200329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E52A261-100E-4914-879A-2AE5FED1E1A9}"/>
                </a:ext>
              </a:extLst>
            </p:cNvPr>
            <p:cNvSpPr txBox="1"/>
            <p:nvPr/>
          </p:nvSpPr>
          <p:spPr>
            <a:xfrm>
              <a:off x="5468834" y="3201899"/>
              <a:ext cx="3330105" cy="120032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Préconisations pour les aménagements urbains futurs à différentes échelles sur le territoire de la Réunion</a:t>
              </a:r>
            </a:p>
          </p:txBody>
        </p:sp>
        <p:sp>
          <p:nvSpPr>
            <p:cNvPr id="18" name="Flèche : droite 17">
              <a:extLst>
                <a:ext uri="{FF2B5EF4-FFF2-40B4-BE49-F238E27FC236}">
                  <a16:creationId xmlns:a16="http://schemas.microsoft.com/office/drawing/2014/main" id="{ADE45A87-F6E1-4806-B238-5A39C49A7B36}"/>
                </a:ext>
              </a:extLst>
            </p:cNvPr>
            <p:cNvSpPr/>
            <p:nvPr/>
          </p:nvSpPr>
          <p:spPr>
            <a:xfrm>
              <a:off x="4798413" y="3583328"/>
              <a:ext cx="552893" cy="43747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97015D7-6A11-451C-BD68-1084014B1532}"/>
              </a:ext>
            </a:extLst>
          </p:cNvPr>
          <p:cNvGrpSpPr/>
          <p:nvPr/>
        </p:nvGrpSpPr>
        <p:grpSpPr>
          <a:xfrm>
            <a:off x="5938337" y="1410101"/>
            <a:ext cx="2977069" cy="1834387"/>
            <a:chOff x="4863910" y="962153"/>
            <a:chExt cx="2977069" cy="1834387"/>
          </a:xfrm>
        </p:grpSpPr>
        <p:pic>
          <p:nvPicPr>
            <p:cNvPr id="20" name="Google Shape;173;p6">
              <a:extLst>
                <a:ext uri="{FF2B5EF4-FFF2-40B4-BE49-F238E27FC236}">
                  <a16:creationId xmlns:a16="http://schemas.microsoft.com/office/drawing/2014/main" id="{C3C8C39A-E8E4-4596-9967-88572DE57C3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63910" y="962153"/>
              <a:ext cx="2914973" cy="15677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3B9CFC3-5FA9-4BDA-B9C2-FCC5751A282A}"/>
                </a:ext>
              </a:extLst>
            </p:cNvPr>
            <p:cNvSpPr txBox="1"/>
            <p:nvPr/>
          </p:nvSpPr>
          <p:spPr>
            <a:xfrm>
              <a:off x="4863910" y="2534930"/>
              <a:ext cx="29770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i="1" dirty="0"/>
                <a:t>Station météo développée dans le cadre du projet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56D6AAE9-E482-4033-BCD0-9E0B29029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387" y="3830889"/>
            <a:ext cx="782213" cy="63169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ABE9C37-0C57-4646-9039-F3C73EECCB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708" r="19895" b="11736"/>
          <a:stretch/>
        </p:blipFill>
        <p:spPr>
          <a:xfrm>
            <a:off x="4138784" y="33947"/>
            <a:ext cx="1822111" cy="1619454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10257F98-F326-4194-B591-301EA6176954}"/>
              </a:ext>
            </a:extLst>
          </p:cNvPr>
          <p:cNvSpPr txBox="1"/>
          <p:nvPr/>
        </p:nvSpPr>
        <p:spPr>
          <a:xfrm>
            <a:off x="6312833" y="422087"/>
            <a:ext cx="270982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ICU de plus de 4,5°C sur la côte Ouest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dirty="0"/>
              <a:t>ICU de plus de 3,5°C dans le Nord</a:t>
            </a:r>
          </a:p>
        </p:txBody>
      </p:sp>
    </p:spTree>
    <p:extLst>
      <p:ext uri="{BB962C8B-B14F-4D97-AF65-F5344CB8AC3E}">
        <p14:creationId xmlns:p14="http://schemas.microsoft.com/office/powerpoint/2010/main" val="3084092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FA7AF-845D-A0FC-7DA0-31DDDA67B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244F0E-244C-4770-4793-63ED21558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3971"/>
            <a:ext cx="7543800" cy="1088068"/>
          </a:xfrm>
        </p:spPr>
        <p:txBody>
          <a:bodyPr/>
          <a:lstStyle/>
          <a:p>
            <a:r>
              <a:rPr lang="fr-FR" dirty="0"/>
              <a:t>Méthodologie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697A5E-6BCC-DF99-052E-3CAE0EEA4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9010E0-8D4D-2A57-39BE-F7723D280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05" y="634097"/>
            <a:ext cx="3634323" cy="256713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85D24DC-7D66-7DEB-B585-B78C2BA565BF}"/>
              </a:ext>
            </a:extLst>
          </p:cNvPr>
          <p:cNvSpPr txBox="1"/>
          <p:nvPr/>
        </p:nvSpPr>
        <p:spPr>
          <a:xfrm>
            <a:off x="124416" y="3268211"/>
            <a:ext cx="38047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Classification de la Réunion en 12 zones microclimatiques à partir des données du modèle ALADIN de Météo France avec un maillage à 3.5km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732A875-41F8-83F4-1976-D8EFB2BFD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90063"/>
            <a:ext cx="2690176" cy="23135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74B792A-1F24-034C-1E4C-A4D8576FB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740" y="2579008"/>
            <a:ext cx="2949896" cy="193039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27C0E9A-0B7F-0258-9869-5CA58754CE8D}"/>
              </a:ext>
            </a:extLst>
          </p:cNvPr>
          <p:cNvSpPr txBox="1"/>
          <p:nvPr/>
        </p:nvSpPr>
        <p:spPr>
          <a:xfrm>
            <a:off x="6596645" y="634097"/>
            <a:ext cx="2416122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107 stations réparties sur le territoire avec des données entre 2010 et 2023.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2A11323-4A6E-E7C6-A373-B372C0C48075}"/>
              </a:ext>
            </a:extLst>
          </p:cNvPr>
          <p:cNvSpPr txBox="1"/>
          <p:nvPr/>
        </p:nvSpPr>
        <p:spPr>
          <a:xfrm>
            <a:off x="6596645" y="2423003"/>
            <a:ext cx="22733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i="1" dirty="0"/>
              <a:t>Source : </a:t>
            </a:r>
            <a:r>
              <a:rPr lang="fr-FR" sz="800" i="1" dirty="0" err="1"/>
              <a:t>MeteoFrance</a:t>
            </a:r>
            <a:r>
              <a:rPr lang="fr-FR" sz="800" i="1" dirty="0"/>
              <a:t>, </a:t>
            </a:r>
            <a:r>
              <a:rPr lang="fr-FR" sz="800" i="1" dirty="0" err="1"/>
              <a:t>MeteoR</a:t>
            </a:r>
            <a:r>
              <a:rPr lang="fr-FR" sz="800" i="1" dirty="0"/>
              <a:t> OI et PIMENT 2024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7E9FE46-A1A2-BFB0-C06E-F7BED73A07A1}"/>
              </a:ext>
            </a:extLst>
          </p:cNvPr>
          <p:cNvSpPr txBox="1"/>
          <p:nvPr/>
        </p:nvSpPr>
        <p:spPr>
          <a:xfrm>
            <a:off x="6659217" y="1631472"/>
            <a:ext cx="2353549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/>
              <a:t>2022 : Année avec le plus de données au pas de temps horaire. </a:t>
            </a:r>
            <a:r>
              <a:rPr lang="fr-FR" sz="1400" i="1" dirty="0"/>
              <a:t>(840 996)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2DC5BE7-C60F-62A9-0F54-C5BC62A0E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071" y="2691314"/>
            <a:ext cx="1747695" cy="20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2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79CC4-ED74-019E-98DE-0C8EB0310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9E9169-07D3-748C-FBD8-106730A0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3971"/>
            <a:ext cx="7543800" cy="1088068"/>
          </a:xfrm>
        </p:spPr>
        <p:txBody>
          <a:bodyPr/>
          <a:lstStyle/>
          <a:p>
            <a:r>
              <a:rPr lang="fr-FR" dirty="0"/>
              <a:t>Carte des ICU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730738-01F6-36A4-308E-A92D3A403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7A7365-1BC3-8621-49C8-1B06EB7C1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747" y="343028"/>
            <a:ext cx="3328415" cy="31157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A0D4BF2-F6CA-C661-6A6A-0455853B5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78" y="659114"/>
            <a:ext cx="3489265" cy="366418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30D210A-6E9C-02ED-A6CD-5DCA7AB7D8D2}"/>
              </a:ext>
            </a:extLst>
          </p:cNvPr>
          <p:cNvSpPr txBox="1"/>
          <p:nvPr/>
        </p:nvSpPr>
        <p:spPr>
          <a:xfrm>
            <a:off x="4910782" y="3419629"/>
            <a:ext cx="41046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fr-FR" sz="1800" dirty="0"/>
              <a:t>Orientation stratégique sur les PLU pour les zones U et Au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C0375B2-63DC-FB44-2D60-2231E4942E7C}"/>
              </a:ext>
            </a:extLst>
          </p:cNvPr>
          <p:cNvSpPr txBox="1"/>
          <p:nvPr/>
        </p:nvSpPr>
        <p:spPr>
          <a:xfrm>
            <a:off x="3534642" y="804591"/>
            <a:ext cx="2239993" cy="15234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fr-FR" sz="1100" dirty="0"/>
              <a:t>ICU plus important dans les formes urbaines denses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fr-FR" sz="1100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fr-FR" sz="1100" dirty="0"/>
              <a:t>ICU plus marqué hiver et nuit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fr-FR" sz="1100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fr-FR" sz="1100" dirty="0"/>
              <a:t>ICU plus important sur la cote ouest en climat 3b que 3c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875884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D4C537-4184-4976-A9F8-814C291F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01" y="-97205"/>
            <a:ext cx="7543800" cy="1088068"/>
          </a:xfrm>
        </p:spPr>
        <p:txBody>
          <a:bodyPr>
            <a:normAutofit/>
          </a:bodyPr>
          <a:lstStyle/>
          <a:p>
            <a:r>
              <a:rPr lang="fr-FR" sz="3200" dirty="0"/>
              <a:t>Validation du modèle numérique Envi-met</a:t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508ADD-826B-4BB9-9DD5-7ECA4017D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6" name="Google Shape;195;p21">
            <a:extLst>
              <a:ext uri="{FF2B5EF4-FFF2-40B4-BE49-F238E27FC236}">
                <a16:creationId xmlns:a16="http://schemas.microsoft.com/office/drawing/2014/main" id="{4CA35120-D481-4BC1-83A4-4C63F71A098B}"/>
              </a:ext>
            </a:extLst>
          </p:cNvPr>
          <p:cNvSpPr txBox="1">
            <a:spLocks/>
          </p:cNvSpPr>
          <p:nvPr/>
        </p:nvSpPr>
        <p:spPr>
          <a:xfrm>
            <a:off x="144901" y="3308024"/>
            <a:ext cx="2041525" cy="6445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25" tIns="91425" rIns="91425" bIns="91425" rtlCol="0" anchor="t" anchorCtr="0">
            <a:no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Calibri" panose="020F0502020204030204" pitchFamily="34" charset="0"/>
              <a:buNone/>
            </a:pPr>
            <a:r>
              <a:rPr lang="fr-FR" sz="1100" u="sng" dirty="0"/>
              <a:t>Données météo </a:t>
            </a:r>
            <a:r>
              <a:rPr lang="fr-FR" sz="1100" dirty="0"/>
              <a:t>: </a:t>
            </a:r>
            <a:r>
              <a:rPr lang="fr-FR" sz="1100" dirty="0" err="1"/>
              <a:t>Tair</a:t>
            </a:r>
            <a:r>
              <a:rPr lang="fr-FR" sz="1100" dirty="0"/>
              <a:t>, Vair, Humidité Relative, Irradiation</a:t>
            </a:r>
          </a:p>
        </p:txBody>
      </p:sp>
      <p:sp>
        <p:nvSpPr>
          <p:cNvPr id="8" name="Google Shape;197;p21">
            <a:extLst>
              <a:ext uri="{FF2B5EF4-FFF2-40B4-BE49-F238E27FC236}">
                <a16:creationId xmlns:a16="http://schemas.microsoft.com/office/drawing/2014/main" id="{145EF3B0-3268-4836-92F4-E192382F4E5B}"/>
              </a:ext>
            </a:extLst>
          </p:cNvPr>
          <p:cNvSpPr/>
          <p:nvPr/>
        </p:nvSpPr>
        <p:spPr>
          <a:xfrm>
            <a:off x="1683368" y="667870"/>
            <a:ext cx="4582303" cy="19960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" name="Google Shape;198;p21">
            <a:extLst>
              <a:ext uri="{FF2B5EF4-FFF2-40B4-BE49-F238E27FC236}">
                <a16:creationId xmlns:a16="http://schemas.microsoft.com/office/drawing/2014/main" id="{D61407C8-AE4B-4088-9557-309F856798A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8390" y="1217988"/>
            <a:ext cx="2512914" cy="139797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99;p21">
            <a:extLst>
              <a:ext uri="{FF2B5EF4-FFF2-40B4-BE49-F238E27FC236}">
                <a16:creationId xmlns:a16="http://schemas.microsoft.com/office/drawing/2014/main" id="{801903AA-13F3-4C77-8B19-073611CE9344}"/>
              </a:ext>
            </a:extLst>
          </p:cNvPr>
          <p:cNvSpPr txBox="1"/>
          <p:nvPr/>
        </p:nvSpPr>
        <p:spPr>
          <a:xfrm>
            <a:off x="1635353" y="641288"/>
            <a:ext cx="4439376" cy="73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800">
              <a:lnSpc>
                <a:spcPct val="90000"/>
              </a:lnSpc>
              <a:spcAft>
                <a:spcPts val="1200"/>
              </a:spcAft>
              <a:buClr>
                <a:schemeClr val="accent1"/>
              </a:buClr>
              <a:buSzPct val="100000"/>
            </a:pPr>
            <a:r>
              <a:rPr lang="fr" sz="1050" u="sng" dirty="0">
                <a:solidFill>
                  <a:schemeClr val="dk1"/>
                </a:solidFill>
                <a:sym typeface="Calibri"/>
              </a:rPr>
              <a:t>Paramètres maquettes : </a:t>
            </a:r>
            <a:r>
              <a:rPr lang="fr" sz="1050" dirty="0">
                <a:solidFill>
                  <a:schemeClr val="dk1"/>
                </a:solidFill>
                <a:sym typeface="Calibri"/>
              </a:rPr>
              <a:t>Types de sols, Matériaux de construction (types, couleurs), Espacement urbain, Hauteur des bâtiments, Taux de végétation, Source d’eau.</a:t>
            </a:r>
            <a:endParaRPr sz="1050" dirty="0">
              <a:solidFill>
                <a:schemeClr val="dk1"/>
              </a:solidFill>
              <a:sym typeface="Calibri"/>
            </a:endParaRPr>
          </a:p>
        </p:txBody>
      </p:sp>
      <p:sp>
        <p:nvSpPr>
          <p:cNvPr id="11" name="Google Shape;207;p21">
            <a:extLst>
              <a:ext uri="{FF2B5EF4-FFF2-40B4-BE49-F238E27FC236}">
                <a16:creationId xmlns:a16="http://schemas.microsoft.com/office/drawing/2014/main" id="{D75B0862-86C4-4B8D-94C7-CDAF23188E5C}"/>
              </a:ext>
            </a:extLst>
          </p:cNvPr>
          <p:cNvSpPr/>
          <p:nvPr/>
        </p:nvSpPr>
        <p:spPr>
          <a:xfrm>
            <a:off x="3670749" y="2663964"/>
            <a:ext cx="227700" cy="49123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" name="Google Shape;200;p21">
            <a:extLst>
              <a:ext uri="{FF2B5EF4-FFF2-40B4-BE49-F238E27FC236}">
                <a16:creationId xmlns:a16="http://schemas.microsoft.com/office/drawing/2014/main" id="{DA72AA2C-116E-434F-9C34-FAD670EEBCC2}"/>
              </a:ext>
            </a:extLst>
          </p:cNvPr>
          <p:cNvGrpSpPr/>
          <p:nvPr/>
        </p:nvGrpSpPr>
        <p:grpSpPr>
          <a:xfrm>
            <a:off x="2168512" y="3342575"/>
            <a:ext cx="1225500" cy="548700"/>
            <a:chOff x="1046672" y="3757175"/>
            <a:chExt cx="1225500" cy="548700"/>
          </a:xfrm>
        </p:grpSpPr>
        <p:sp>
          <p:nvSpPr>
            <p:cNvPr id="13" name="Google Shape;201;p21">
              <a:extLst>
                <a:ext uri="{FF2B5EF4-FFF2-40B4-BE49-F238E27FC236}">
                  <a16:creationId xmlns:a16="http://schemas.microsoft.com/office/drawing/2014/main" id="{1816FB76-C027-4E2B-9171-CC467840C242}"/>
                </a:ext>
              </a:extLst>
            </p:cNvPr>
            <p:cNvSpPr/>
            <p:nvPr/>
          </p:nvSpPr>
          <p:spPr>
            <a:xfrm>
              <a:off x="1084950" y="3757175"/>
              <a:ext cx="703200" cy="548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02;p21">
              <a:extLst>
                <a:ext uri="{FF2B5EF4-FFF2-40B4-BE49-F238E27FC236}">
                  <a16:creationId xmlns:a16="http://schemas.microsoft.com/office/drawing/2014/main" id="{10EC4923-D3CE-4577-B88F-8C00D7AAD3E6}"/>
                </a:ext>
              </a:extLst>
            </p:cNvPr>
            <p:cNvSpPr txBox="1"/>
            <p:nvPr/>
          </p:nvSpPr>
          <p:spPr>
            <a:xfrm>
              <a:off x="1046672" y="3853188"/>
              <a:ext cx="1225500" cy="338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fr" sz="1000" dirty="0">
                  <a:latin typeface="+mj-lt"/>
                  <a:ea typeface="Calibri"/>
                  <a:cs typeface="Calibri"/>
                  <a:sym typeface="Calibri"/>
                </a:rPr>
                <a:t>Entrées</a:t>
              </a:r>
              <a:endParaRPr sz="1200" dirty="0"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03;p21">
            <a:extLst>
              <a:ext uri="{FF2B5EF4-FFF2-40B4-BE49-F238E27FC236}">
                <a16:creationId xmlns:a16="http://schemas.microsoft.com/office/drawing/2014/main" id="{0AD33E4C-5BEA-415C-9761-021A47705258}"/>
              </a:ext>
            </a:extLst>
          </p:cNvPr>
          <p:cNvGrpSpPr/>
          <p:nvPr/>
        </p:nvGrpSpPr>
        <p:grpSpPr>
          <a:xfrm>
            <a:off x="4873870" y="3305502"/>
            <a:ext cx="1225500" cy="548700"/>
            <a:chOff x="1084950" y="3757175"/>
            <a:chExt cx="1225500" cy="548700"/>
          </a:xfrm>
        </p:grpSpPr>
        <p:sp>
          <p:nvSpPr>
            <p:cNvPr id="16" name="Google Shape;204;p21">
              <a:extLst>
                <a:ext uri="{FF2B5EF4-FFF2-40B4-BE49-F238E27FC236}">
                  <a16:creationId xmlns:a16="http://schemas.microsoft.com/office/drawing/2014/main" id="{8B67566C-1CB2-4BF4-AB67-65814393E37B}"/>
                </a:ext>
              </a:extLst>
            </p:cNvPr>
            <p:cNvSpPr/>
            <p:nvPr/>
          </p:nvSpPr>
          <p:spPr>
            <a:xfrm>
              <a:off x="1084950" y="3757175"/>
              <a:ext cx="703200" cy="548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05;p21">
              <a:extLst>
                <a:ext uri="{FF2B5EF4-FFF2-40B4-BE49-F238E27FC236}">
                  <a16:creationId xmlns:a16="http://schemas.microsoft.com/office/drawing/2014/main" id="{AC44DEAA-33E3-4382-BC68-4319D06A568D}"/>
                </a:ext>
              </a:extLst>
            </p:cNvPr>
            <p:cNvSpPr txBox="1"/>
            <p:nvPr/>
          </p:nvSpPr>
          <p:spPr>
            <a:xfrm>
              <a:off x="1084950" y="3837799"/>
              <a:ext cx="1225500" cy="353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fr" sz="1100" dirty="0">
                  <a:latin typeface="+mj-lt"/>
                  <a:ea typeface="Calibri"/>
                  <a:cs typeface="Calibri"/>
                  <a:sym typeface="Calibri"/>
                </a:rPr>
                <a:t>Sorties</a:t>
              </a:r>
              <a:endParaRPr sz="1100" dirty="0"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206;p21">
            <a:extLst>
              <a:ext uri="{FF2B5EF4-FFF2-40B4-BE49-F238E27FC236}">
                <a16:creationId xmlns:a16="http://schemas.microsoft.com/office/drawing/2014/main" id="{DC807B8C-515D-4D58-8C49-390471FA20A3}"/>
              </a:ext>
            </a:extLst>
          </p:cNvPr>
          <p:cNvSpPr/>
          <p:nvPr/>
        </p:nvSpPr>
        <p:spPr>
          <a:xfrm>
            <a:off x="2900001" y="3155200"/>
            <a:ext cx="1959000" cy="1229916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fr" sz="1200" dirty="0"/>
              <a:t>Outil numérique de modélisation</a:t>
            </a:r>
            <a:endParaRPr sz="1200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C80F164-3C07-4F41-960A-F5336B0D3F0F}"/>
              </a:ext>
            </a:extLst>
          </p:cNvPr>
          <p:cNvGrpSpPr/>
          <p:nvPr/>
        </p:nvGrpSpPr>
        <p:grpSpPr>
          <a:xfrm>
            <a:off x="5462363" y="2650534"/>
            <a:ext cx="2669700" cy="1825096"/>
            <a:chOff x="6090494" y="2862885"/>
            <a:chExt cx="2669700" cy="1825096"/>
          </a:xfrm>
        </p:grpSpPr>
        <p:pic>
          <p:nvPicPr>
            <p:cNvPr id="19" name="Google Shape;208;p21">
              <a:extLst>
                <a:ext uri="{FF2B5EF4-FFF2-40B4-BE49-F238E27FC236}">
                  <a16:creationId xmlns:a16="http://schemas.microsoft.com/office/drawing/2014/main" id="{B27A1219-BFBC-4D2B-AB80-EDC507F1161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14834" y="3229357"/>
              <a:ext cx="2040600" cy="1458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9;p21">
              <a:extLst>
                <a:ext uri="{FF2B5EF4-FFF2-40B4-BE49-F238E27FC236}">
                  <a16:creationId xmlns:a16="http://schemas.microsoft.com/office/drawing/2014/main" id="{01953037-AB76-46E0-AF6E-238AE7C606D7}"/>
                </a:ext>
              </a:extLst>
            </p:cNvPr>
            <p:cNvSpPr txBox="1"/>
            <p:nvPr/>
          </p:nvSpPr>
          <p:spPr>
            <a:xfrm>
              <a:off x="6090494" y="2862885"/>
              <a:ext cx="2669700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fr" sz="800" b="1" dirty="0">
                  <a:latin typeface="+mj-lt"/>
                  <a:ea typeface="Calibri"/>
                  <a:cs typeface="Calibri"/>
                  <a:sym typeface="Calibri"/>
                </a:rPr>
                <a:t>Carte des températures</a:t>
              </a:r>
              <a:r>
                <a:rPr lang="fr" sz="800" dirty="0">
                  <a:latin typeface="+mj-lt"/>
                  <a:ea typeface="Calibri"/>
                  <a:cs typeface="Calibri"/>
                  <a:sym typeface="Calibri"/>
                </a:rPr>
                <a:t>, humidité, vent, irradiation, </a:t>
              </a:r>
              <a:r>
                <a:rPr lang="fr" sz="800" b="1" dirty="0">
                  <a:latin typeface="+mj-lt"/>
                  <a:ea typeface="Calibri"/>
                  <a:cs typeface="Calibri"/>
                  <a:sym typeface="Calibri"/>
                </a:rPr>
                <a:t>carte du ressenti thermique.</a:t>
              </a:r>
              <a:r>
                <a:rPr lang="fr" sz="800" dirty="0">
                  <a:latin typeface="+mj-lt"/>
                  <a:ea typeface="Calibri"/>
                  <a:cs typeface="Calibri"/>
                  <a:sym typeface="Calibri"/>
                </a:rPr>
                <a:t> </a:t>
              </a:r>
              <a:endParaRPr sz="800" dirty="0"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2203DFEF-C836-4CAC-B28C-B4B4EC5B9718}"/>
              </a:ext>
            </a:extLst>
          </p:cNvPr>
          <p:cNvSpPr txBox="1"/>
          <p:nvPr/>
        </p:nvSpPr>
        <p:spPr>
          <a:xfrm>
            <a:off x="36119" y="3961635"/>
            <a:ext cx="219087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/>
              <a:t>Données horaire </a:t>
            </a:r>
            <a:r>
              <a:rPr lang="fr-FR" sz="1050" i="1" dirty="0" err="1"/>
              <a:t>MétéoFrance</a:t>
            </a:r>
            <a:endParaRPr lang="fr-FR" sz="1050" i="1" dirty="0"/>
          </a:p>
          <a:p>
            <a:r>
              <a:rPr lang="fr-FR" sz="1050" i="1" dirty="0"/>
              <a:t>Saint Denis</a:t>
            </a:r>
          </a:p>
          <a:p>
            <a:r>
              <a:rPr lang="fr-FR" sz="1050" i="1" dirty="0"/>
              <a:t>Le Port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F16977B7-B6DD-4725-9EEE-3B0177C86991}"/>
              </a:ext>
            </a:extLst>
          </p:cNvPr>
          <p:cNvSpPr/>
          <p:nvPr/>
        </p:nvSpPr>
        <p:spPr>
          <a:xfrm>
            <a:off x="7439162" y="1161765"/>
            <a:ext cx="1519465" cy="6542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/>
              <a:t>Comparaison avec les mesures in situ</a:t>
            </a:r>
          </a:p>
        </p:txBody>
      </p:sp>
      <p:cxnSp>
        <p:nvCxnSpPr>
          <p:cNvPr id="32" name="Connecteur : en angle 31">
            <a:extLst>
              <a:ext uri="{FF2B5EF4-FFF2-40B4-BE49-F238E27FC236}">
                <a16:creationId xmlns:a16="http://schemas.microsoft.com/office/drawing/2014/main" id="{9629FAFB-7F7D-4433-982E-0621E89BCA8A}"/>
              </a:ext>
            </a:extLst>
          </p:cNvPr>
          <p:cNvCxnSpPr>
            <a:cxnSpLocks/>
            <a:stCxn id="19" idx="3"/>
            <a:endCxn id="29" idx="2"/>
          </p:cNvCxnSpPr>
          <p:nvPr/>
        </p:nvCxnSpPr>
        <p:spPr>
          <a:xfrm flipV="1">
            <a:off x="7627303" y="1816051"/>
            <a:ext cx="571592" cy="1930267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2D95B416-DDB5-4882-AFCA-38498D809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084" y="3697002"/>
            <a:ext cx="782213" cy="631693"/>
          </a:xfrm>
          <a:prstGeom prst="rect">
            <a:avLst/>
          </a:prstGeom>
        </p:spPr>
      </p:pic>
      <p:pic>
        <p:nvPicPr>
          <p:cNvPr id="24" name="Picture 2" descr="7 conseils aux débutants pour apprendre Python - LogiqueTechno">
            <a:extLst>
              <a:ext uri="{FF2B5EF4-FFF2-40B4-BE49-F238E27FC236}">
                <a16:creationId xmlns:a16="http://schemas.microsoft.com/office/drawing/2014/main" id="{8108A5EB-A5D3-4F46-9839-4188731D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386" y="2439164"/>
            <a:ext cx="610750" cy="34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1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0164B6-6524-4E89-850E-468F8D959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Hypothèses de simulation 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5B0B06-9DBB-4E9E-938B-6CC1DBA5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D791D33-63D6-4EAF-BC8E-92D6D70265A1}"/>
              </a:ext>
            </a:extLst>
          </p:cNvPr>
          <p:cNvSpPr txBox="1"/>
          <p:nvPr/>
        </p:nvSpPr>
        <p:spPr>
          <a:xfrm>
            <a:off x="85715" y="751947"/>
            <a:ext cx="644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Simulation du 01/10 à 7h00 au 10/10 à 0h00 (239h de simulations)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FF515B3-C6CE-470D-B081-4D47DA8369FC}"/>
              </a:ext>
            </a:extLst>
          </p:cNvPr>
          <p:cNvSpPr txBox="1"/>
          <p:nvPr/>
        </p:nvSpPr>
        <p:spPr>
          <a:xfrm>
            <a:off x="85715" y="1084971"/>
            <a:ext cx="545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Maquette Ruisseau avec végétation , type de sol et DEM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4B6953-E69A-4D0F-BAA0-29A90B367F63}"/>
              </a:ext>
            </a:extLst>
          </p:cNvPr>
          <p:cNvSpPr txBox="1"/>
          <p:nvPr/>
        </p:nvSpPr>
        <p:spPr>
          <a:xfrm>
            <a:off x="85715" y="1420858"/>
            <a:ext cx="8878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INPUT météo : Données </a:t>
            </a:r>
            <a:r>
              <a:rPr lang="fr-FR" dirty="0" err="1"/>
              <a:t>MétéoFrance</a:t>
            </a:r>
            <a:r>
              <a:rPr lang="fr-FR" dirty="0"/>
              <a:t> de la station de Gillot Aéroport située à ~5km au pas de temps horaire pour vent à 10m(vitesse + direction), température et humidité relative à 2m, conditions de ciel clair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A2658AC-300B-4F5F-8A3E-BDED7E67D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857" y="2261245"/>
            <a:ext cx="3819605" cy="211498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07B1A51-FD21-4ABE-9C55-AEE90925FC7D}"/>
              </a:ext>
            </a:extLst>
          </p:cNvPr>
          <p:cNvSpPr txBox="1"/>
          <p:nvPr/>
        </p:nvSpPr>
        <p:spPr>
          <a:xfrm>
            <a:off x="156949" y="4423609"/>
            <a:ext cx="5701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UTCI calculé avec </a:t>
            </a:r>
            <a:r>
              <a:rPr lang="fr-FR" dirty="0" err="1"/>
              <a:t>Biomet</a:t>
            </a:r>
            <a:r>
              <a:rPr lang="fr-FR" dirty="0"/>
              <a:t> pour un homme moyen de 35 ans</a:t>
            </a:r>
          </a:p>
        </p:txBody>
      </p:sp>
    </p:spTree>
    <p:extLst>
      <p:ext uri="{BB962C8B-B14F-4D97-AF65-F5344CB8AC3E}">
        <p14:creationId xmlns:p14="http://schemas.microsoft.com/office/powerpoint/2010/main" val="1595825562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3830</TotalTime>
  <Words>1084</Words>
  <Application>Microsoft Macintosh PowerPoint</Application>
  <PresentationFormat>Affichage à l'écran (16:9)</PresentationFormat>
  <Paragraphs>160</Paragraphs>
  <Slides>17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Avenir Black</vt:lpstr>
      <vt:lpstr>Calibri</vt:lpstr>
      <vt:lpstr>Wingdings</vt:lpstr>
      <vt:lpstr>Kristen ITC</vt:lpstr>
      <vt:lpstr>Arial</vt:lpstr>
      <vt:lpstr>Rétrospective</vt:lpstr>
      <vt:lpstr>Projet ICU-Tropic : Réduction des îlots de chaleur urbain en milieu tropical .</vt:lpstr>
      <vt:lpstr>Contexte </vt:lpstr>
      <vt:lpstr>Les Îlots de Chaleur Urbains (ICU)</vt:lpstr>
      <vt:lpstr> </vt:lpstr>
      <vt:lpstr>Le projet ICU Tropic </vt:lpstr>
      <vt:lpstr>Méthodologie </vt:lpstr>
      <vt:lpstr>Carte des ICU </vt:lpstr>
      <vt:lpstr>Validation du modèle numérique Envi-met </vt:lpstr>
      <vt:lpstr>Hypothèses de simulation  </vt:lpstr>
      <vt:lpstr>Maquette Envi-Met du Ruisseau </vt:lpstr>
      <vt:lpstr>UTCI c’est quoi ?</vt:lpstr>
      <vt:lpstr>Extraction des données </vt:lpstr>
      <vt:lpstr>Présentation PowerPoint</vt:lpstr>
      <vt:lpstr>Le quartier du Ruisseau à horizon 2050 </vt:lpstr>
      <vt:lpstr>Présentation PowerPoint</vt:lpstr>
      <vt:lpstr>Présentation PowerPoint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Contribution à la réduction des îlots de chaleur urbains par optimisation de la forme urbaine en milieu tropical : Modélisation, Expérimentation et Validation</dc:title>
  <dc:creator>Alexandre Lefevre</dc:creator>
  <cp:lastModifiedBy>Garry   </cp:lastModifiedBy>
  <cp:revision>181</cp:revision>
  <dcterms:modified xsi:type="dcterms:W3CDTF">2025-06-02T11:49:41Z</dcterms:modified>
</cp:coreProperties>
</file>