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65" r:id="rId5"/>
    <p:sldId id="269" r:id="rId6"/>
    <p:sldId id="258" r:id="rId7"/>
    <p:sldId id="267" r:id="rId8"/>
    <p:sldId id="271" r:id="rId9"/>
    <p:sldId id="281" r:id="rId10"/>
    <p:sldId id="282" r:id="rId11"/>
    <p:sldId id="284" r:id="rId12"/>
    <p:sldId id="274" r:id="rId13"/>
    <p:sldId id="268" r:id="rId14"/>
    <p:sldId id="273" r:id="rId15"/>
    <p:sldId id="260" r:id="rId16"/>
    <p:sldId id="275" r:id="rId17"/>
    <p:sldId id="259" r:id="rId18"/>
    <p:sldId id="279" r:id="rId19"/>
    <p:sldId id="276" r:id="rId20"/>
    <p:sldId id="277" r:id="rId21"/>
    <p:sldId id="278" r:id="rId22"/>
    <p:sldId id="26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72" r:id="rId32"/>
    <p:sldId id="293" r:id="rId33"/>
    <p:sldId id="29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cuments\R&#233;dactions\Article%20analyse%20et%20sc&#233;narios\Graphiq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cuments\R&#233;dactions\Article%20analyse%20et%20sc&#233;narios\Graphiqu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9468277761558"/>
          <c:y val="0.18070587431540405"/>
          <c:w val="0.7253835476150462"/>
          <c:h val="0.65507649573351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D44B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44B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1-4FB5-B317-4BA519E4E4D8}"/>
              </c:ext>
            </c:extLst>
          </c:dPt>
          <c:dPt>
            <c:idx val="1"/>
            <c:invertIfNegative val="0"/>
            <c:bubble3D val="0"/>
            <c:spPr>
              <a:pattFill prst="zigZag">
                <a:fgClr>
                  <a:schemeClr val="tx1"/>
                </a:fgClr>
                <a:bgClr>
                  <a:srgbClr val="FFD44B"/>
                </a:bgClr>
              </a:pattFill>
              <a:ln w="1587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1-4FB5-B317-4BA519E4E4D8}"/>
              </c:ext>
            </c:extLst>
          </c:dPt>
          <c:dPt>
            <c:idx val="3"/>
            <c:invertIfNegative val="0"/>
            <c:bubble3D val="0"/>
            <c:spPr>
              <a:pattFill prst="zigZag">
                <a:fgClr>
                  <a:schemeClr val="tx1"/>
                </a:fgClr>
                <a:bgClr>
                  <a:srgbClr val="FFD44B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1-4FB5-B317-4BA519E4E4D8}"/>
              </c:ext>
            </c:extLst>
          </c:dPt>
          <c:dPt>
            <c:idx val="7"/>
            <c:invertIfNegative val="0"/>
            <c:bubble3D val="0"/>
            <c:spPr>
              <a:pattFill prst="zigZag">
                <a:fgClr>
                  <a:schemeClr val="tx1"/>
                </a:fgClr>
                <a:bgClr>
                  <a:srgbClr val="FFD44B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1-4FB5-B317-4BA519E4E4D8}"/>
              </c:ext>
            </c:extLst>
          </c:dPt>
          <c:dPt>
            <c:idx val="9"/>
            <c:invertIfNegative val="0"/>
            <c:bubble3D val="0"/>
            <c:spPr>
              <a:pattFill prst="zigZag">
                <a:fgClr>
                  <a:schemeClr val="tx1"/>
                </a:fgClr>
                <a:bgClr>
                  <a:srgbClr val="FFD44B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91-4FB5-B317-4BA519E4E4D8}"/>
              </c:ext>
            </c:extLst>
          </c:dPt>
          <c:dPt>
            <c:idx val="11"/>
            <c:invertIfNegative val="0"/>
            <c:bubble3D val="0"/>
            <c:spPr>
              <a:pattFill prst="zigZag">
                <a:fgClr>
                  <a:srgbClr val="FF0000"/>
                </a:fgClr>
                <a:bgClr>
                  <a:srgbClr val="FFD44B"/>
                </a:bgClr>
              </a:pattFill>
              <a:ln w="254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91-4FB5-B317-4BA519E4E4D8}"/>
              </c:ext>
            </c:extLst>
          </c:dPt>
          <c:dPt>
            <c:idx val="12"/>
            <c:invertIfNegative val="0"/>
            <c:bubble3D val="0"/>
            <c:spPr>
              <a:solidFill>
                <a:srgbClr val="FFD44B"/>
              </a:solidFill>
              <a:ln w="254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91-4FB5-B317-4BA519E4E4D8}"/>
              </c:ext>
            </c:extLst>
          </c:dPt>
          <c:dPt>
            <c:idx val="13"/>
            <c:invertIfNegative val="0"/>
            <c:bubble3D val="0"/>
            <c:spPr>
              <a:pattFill prst="zigZag">
                <a:fgClr>
                  <a:schemeClr val="tx1"/>
                </a:fgClr>
                <a:bgClr>
                  <a:srgbClr val="FFD44B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591-4FB5-B317-4BA519E4E4D8}"/>
              </c:ext>
            </c:extLst>
          </c:dPt>
          <c:cat>
            <c:strRef>
              <c:f>Feuil1!$A$2:$A$16</c:f>
              <c:strCache>
                <c:ptCount val="15"/>
                <c:pt idx="0">
                  <c:v>2023</c:v>
                </c:pt>
                <c:pt idx="1">
                  <c:v>A.1</c:v>
                </c:pt>
                <c:pt idx="2">
                  <c:v>A.2</c:v>
                </c:pt>
                <c:pt idx="3">
                  <c:v>B.1</c:v>
                </c:pt>
                <c:pt idx="4">
                  <c:v>B.2</c:v>
                </c:pt>
                <c:pt idx="5">
                  <c:v>B.3</c:v>
                </c:pt>
                <c:pt idx="6">
                  <c:v>B.4</c:v>
                </c:pt>
                <c:pt idx="7">
                  <c:v>C.1</c:v>
                </c:pt>
                <c:pt idx="8">
                  <c:v>C.2</c:v>
                </c:pt>
                <c:pt idx="9">
                  <c:v>D.1</c:v>
                </c:pt>
                <c:pt idx="10">
                  <c:v>D.2</c:v>
                </c:pt>
                <c:pt idx="11">
                  <c:v>E.1</c:v>
                </c:pt>
                <c:pt idx="12">
                  <c:v>E.2</c:v>
                </c:pt>
                <c:pt idx="13">
                  <c:v>F.1</c:v>
                </c:pt>
                <c:pt idx="14">
                  <c:v>F.2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2728</c:v>
                </c:pt>
                <c:pt idx="1">
                  <c:v>3792</c:v>
                </c:pt>
                <c:pt idx="2">
                  <c:v>2871</c:v>
                </c:pt>
                <c:pt idx="3">
                  <c:v>4450</c:v>
                </c:pt>
                <c:pt idx="4">
                  <c:v>4120</c:v>
                </c:pt>
                <c:pt idx="5">
                  <c:v>3500</c:v>
                </c:pt>
                <c:pt idx="6">
                  <c:v>3160</c:v>
                </c:pt>
                <c:pt idx="7">
                  <c:v>4100</c:v>
                </c:pt>
                <c:pt idx="8">
                  <c:v>3248</c:v>
                </c:pt>
                <c:pt idx="9">
                  <c:v>3732</c:v>
                </c:pt>
                <c:pt idx="10">
                  <c:v>2957</c:v>
                </c:pt>
                <c:pt idx="11">
                  <c:v>3360</c:v>
                </c:pt>
                <c:pt idx="12">
                  <c:v>3080</c:v>
                </c:pt>
                <c:pt idx="13">
                  <c:v>3448</c:v>
                </c:pt>
                <c:pt idx="14">
                  <c:v>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591-4FB5-B317-4BA519E4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380128927"/>
        <c:axId val="1380127487"/>
      </c:barChart>
      <c:catAx>
        <c:axId val="138012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0127487"/>
        <c:crosses val="autoZero"/>
        <c:auto val="1"/>
        <c:lblAlgn val="ctr"/>
        <c:lblOffset val="100"/>
        <c:noMultiLvlLbl val="0"/>
      </c:catAx>
      <c:valAx>
        <c:axId val="1380127487"/>
        <c:scaling>
          <c:orientation val="minMax"/>
          <c:max val="4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Consommation électrique annuelle (GWh)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012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4159172430945"/>
          <c:y val="0.1342152463940193"/>
          <c:w val="0.39117991301550747"/>
          <c:h val="0.65284062048040048"/>
        </c:manualLayout>
      </c:layout>
      <c:radarChart>
        <c:radarStyle val="marker"/>
        <c:varyColors val="0"/>
        <c:ser>
          <c:idx val="0"/>
          <c:order val="0"/>
          <c:tx>
            <c:strRef>
              <c:f>soutenance!$A$14</c:f>
              <c:strCache>
                <c:ptCount val="1"/>
                <c:pt idx="0">
                  <c:v>Tendanciel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soutenance!$B$13:$G$13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soutenance!$B$14:$G$14</c:f>
              <c:numCache>
                <c:formatCode>General</c:formatCode>
                <c:ptCount val="6"/>
                <c:pt idx="0">
                  <c:v>0.9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  <c:pt idx="5">
                  <c:v>0.1016164869709871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6-4131-A8BF-EDD0643ADEC7}"/>
            </c:ext>
          </c:extLst>
        </c:ser>
        <c:ser>
          <c:idx val="1"/>
          <c:order val="1"/>
          <c:tx>
            <c:strRef>
              <c:f>soutenance!$A$15</c:f>
              <c:strCache>
                <c:ptCount val="1"/>
                <c:pt idx="0">
                  <c:v>+90% EnR</c:v>
                </c:pt>
              </c:strCache>
            </c:strRef>
          </c:tx>
          <c:spPr>
            <a:ln w="762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soutenance!$B$13:$G$13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soutenance!$B$15:$G$15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6-4131-A8BF-EDD0643ADEC7}"/>
            </c:ext>
          </c:extLst>
        </c:ser>
        <c:ser>
          <c:idx val="2"/>
          <c:order val="2"/>
          <c:tx>
            <c:strRef>
              <c:f>soutenance!$A$16</c:f>
              <c:strCache>
                <c:ptCount val="1"/>
                <c:pt idx="0">
                  <c:v>100% EnR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soutenance!$B$13:$G$13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soutenance!$B$16:$G$16</c:f>
              <c:numCache>
                <c:formatCode>General</c:formatCode>
                <c:ptCount val="6"/>
                <c:pt idx="0">
                  <c:v>0.9</c:v>
                </c:pt>
                <c:pt idx="1">
                  <c:v>0</c:v>
                </c:pt>
                <c:pt idx="2">
                  <c:v>0.5</c:v>
                </c:pt>
                <c:pt idx="3">
                  <c:v>0.5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6-4131-A8BF-EDD0643AD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126912"/>
        <c:axId val="437845664"/>
      </c:radarChart>
      <c:catAx>
        <c:axId val="4351269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7845664"/>
        <c:crosses val="autoZero"/>
        <c:auto val="1"/>
        <c:lblAlgn val="ctr"/>
        <c:lblOffset val="100"/>
        <c:noMultiLvlLbl val="0"/>
      </c:catAx>
      <c:valAx>
        <c:axId val="437845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51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300812810345151E-2"/>
          <c:y val="0.93559398646838099"/>
          <c:w val="0.90744355333544169"/>
          <c:h val="6.1541438891630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84913307037371"/>
          <c:y val="0.11990635773168995"/>
          <c:w val="0.36510774450567035"/>
          <c:h val="0.66894381554124216"/>
        </c:manualLayout>
      </c:layout>
      <c:radarChart>
        <c:radarStyle val="marker"/>
        <c:varyColors val="0"/>
        <c:ser>
          <c:idx val="0"/>
          <c:order val="0"/>
          <c:tx>
            <c:strRef>
              <c:f>soutenance!$I$15</c:f>
              <c:strCache>
                <c:ptCount val="1"/>
                <c:pt idx="0">
                  <c:v>Base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soutenance!$J$13:$O$14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soutenance!$J$15:$O$15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0.98570298214174767</c:v>
                </c:pt>
                <c:pt idx="3">
                  <c:v>0.48648648648648651</c:v>
                </c:pt>
                <c:pt idx="4">
                  <c:v>0.26291247446558769</c:v>
                </c:pt>
                <c:pt idx="5">
                  <c:v>0.90267939752231952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2-4B43-B4F4-BE94E377E177}"/>
            </c:ext>
          </c:extLst>
        </c:ser>
        <c:ser>
          <c:idx val="1"/>
          <c:order val="1"/>
          <c:tx>
            <c:strRef>
              <c:f>soutenance!$I$16</c:f>
              <c:strCache>
                <c:ptCount val="1"/>
                <c:pt idx="0">
                  <c:v>Intermittent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soutenance!$J$13:$O$14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soutenance!$J$16:$O$16</c:f>
              <c:numCache>
                <c:formatCode>General</c:formatCode>
                <c:ptCount val="6"/>
                <c:pt idx="0">
                  <c:v>0.5</c:v>
                </c:pt>
                <c:pt idx="1">
                  <c:v>0.1</c:v>
                </c:pt>
                <c:pt idx="2">
                  <c:v>1</c:v>
                </c:pt>
                <c:pt idx="3">
                  <c:v>1</c:v>
                </c:pt>
                <c:pt idx="4">
                  <c:v>0.1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2-4B43-B4F4-BE94E377E177}"/>
            </c:ext>
          </c:extLst>
        </c:ser>
        <c:ser>
          <c:idx val="2"/>
          <c:order val="2"/>
          <c:tx>
            <c:strRef>
              <c:f>soutenance!$I$17</c:f>
              <c:strCache>
                <c:ptCount val="1"/>
                <c:pt idx="0">
                  <c:v>Combiné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soutenance!$J$13:$O$14</c:f>
              <c:strCache>
                <c:ptCount val="6"/>
                <c:pt idx="0">
                  <c:v>Réponse
à la demande</c:v>
                </c:pt>
                <c:pt idx="1">
                  <c:v>Faible intermittence</c:v>
                </c:pt>
                <c:pt idx="2">
                  <c:v>Faible emprise
au sol</c:v>
                </c:pt>
                <c:pt idx="3">
                  <c:v>Faibles coûts
d'investissement</c:v>
                </c:pt>
                <c:pt idx="4">
                  <c:v>Faibles émissions
de CO2</c:v>
                </c:pt>
                <c:pt idx="5">
                  <c:v>Faible consommation
d'eau</c:v>
                </c:pt>
              </c:strCache>
            </c:strRef>
          </c:cat>
          <c:val>
            <c:numRef>
              <c:f>soutenance!$J$17:$O$17</c:f>
              <c:numCache>
                <c:formatCode>General</c:formatCode>
                <c:ptCount val="6"/>
                <c:pt idx="0">
                  <c:v>1</c:v>
                </c:pt>
                <c:pt idx="1">
                  <c:v>0.8</c:v>
                </c:pt>
                <c:pt idx="2">
                  <c:v>0.1</c:v>
                </c:pt>
                <c:pt idx="3">
                  <c:v>0.1</c:v>
                </c:pt>
                <c:pt idx="4">
                  <c:v>1</c:v>
                </c:pt>
                <c:pt idx="5">
                  <c:v>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B0A2-4B43-B4F4-BE94E377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574464"/>
        <c:axId val="267134496"/>
        <c:extLst/>
      </c:radarChart>
      <c:catAx>
        <c:axId val="56057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7134496"/>
        <c:crosses val="autoZero"/>
        <c:auto val="1"/>
        <c:lblAlgn val="ctr"/>
        <c:lblOffset val="100"/>
        <c:noMultiLvlLbl val="0"/>
      </c:catAx>
      <c:valAx>
        <c:axId val="267134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05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43115037449586"/>
          <c:y val="0.93559398646838099"/>
          <c:w val="0.85512894377883819"/>
          <c:h val="6.1541438891630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63B3-58E4-4DDB-8A2F-7AD163AFAEE6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55E90-CA09-4E67-AE90-3B8402E58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34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43E20-BA54-472E-AF66-A73C6DFD0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73D164-49B6-4174-8AE3-71CEA6423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65E90-B2C4-4B7F-B33C-6BAF7F41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F06-B49F-411C-9A7C-238F3D06AD96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7970EE-AE1E-48C5-AFE4-34D3C6D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09FB5-CC6B-4851-8004-8FD9C194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9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B5C0E-7A4D-47D6-A66D-4415BFAF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3C57F4-0D1A-4EF0-9C5D-A605E4D6F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E8EF9-6715-4812-BF3F-C17B8CD3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A67E-9B28-446F-AD24-D0E0B62030F6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751EE0-2CDD-4842-9FBE-F86B5CF9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C3B9A3-A8F0-4874-96FB-435FA9AA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2D6E40-6952-48A6-AA24-87395C07C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DD6858-E542-49AD-B68C-6F789ED48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528C93-8EDC-477C-9E52-D544DC7C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AE13-580F-47A3-8B8B-362975DD0F64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4968CA-3982-4AA7-A335-D2B61B03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3D2B6-7782-4555-94AC-0C7997DC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0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38E6CA-B8FE-4212-9311-A8155BAE02C3}"/>
              </a:ext>
            </a:extLst>
          </p:cNvPr>
          <p:cNvSpPr/>
          <p:nvPr userDrawn="1"/>
        </p:nvSpPr>
        <p:spPr>
          <a:xfrm>
            <a:off x="-10887" y="0"/>
            <a:ext cx="12199727" cy="38203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15" y="6407944"/>
            <a:ext cx="12188825" cy="466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25" y="5121141"/>
            <a:ext cx="11213872" cy="1143000"/>
          </a:xfrm>
        </p:spPr>
        <p:txBody>
          <a:bodyPr lIns="144000" tIns="10800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Open San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1D52C2DE-815A-4BF7-8482-4E4827656621}"/>
              </a:ext>
            </a:extLst>
          </p:cNvPr>
          <p:cNvCxnSpPr/>
          <p:nvPr userDrawn="1"/>
        </p:nvCxnSpPr>
        <p:spPr>
          <a:xfrm>
            <a:off x="-10887" y="5116089"/>
            <a:ext cx="1220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471598D-AA51-4241-BA01-E6020DA944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754" y="3429000"/>
            <a:ext cx="11213872" cy="1644941"/>
          </a:xfrm>
        </p:spPr>
        <p:txBody>
          <a:bodyPr bIns="0" anchor="b">
            <a:no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/>
                </a:solidFill>
                <a:latin typeface="Open Sans"/>
              </a:defRPr>
            </a:lvl1pPr>
          </a:lstStyle>
          <a:p>
            <a:r>
              <a:rPr lang="en-GB" noProof="0"/>
              <a:t>Mastertitelformat</a:t>
            </a:r>
            <a:br>
              <a:rPr lang="en-GB" noProof="0"/>
            </a:br>
            <a:r>
              <a:rPr lang="en-GB" noProof="0"/>
              <a:t>bearbeiten</a:t>
            </a:r>
          </a:p>
        </p:txBody>
      </p:sp>
      <p:pic>
        <p:nvPicPr>
          <p:cNvPr id="7" name="Picture 6" descr="A logo with a letter and a leaf&#10;&#10;Description automatically generated with medium confidence">
            <a:extLst>
              <a:ext uri="{FF2B5EF4-FFF2-40B4-BE49-F238E27FC236}">
                <a16:creationId xmlns:a16="http://schemas.microsoft.com/office/drawing/2014/main" id="{A22790BD-6972-9F40-4241-D7EE9A585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68" y="1175656"/>
            <a:ext cx="3373280" cy="17839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F3FE8-826B-01EF-89D3-FE7B5B33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269B-7CF7-4AE6-811C-E48C83A51760}" type="datetime1">
              <a:rPr lang="en-GB" smtClean="0"/>
              <a:pPr/>
              <a:t>04/06/2025</a:t>
            </a:fld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24C25-4535-ED0B-8A73-266098DB3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© 2024 – </a:t>
            </a:r>
            <a:r>
              <a:rPr lang="de-DE" dirty="0" err="1"/>
              <a:t>CETPartnership</a:t>
            </a:r>
            <a:r>
              <a:rPr lang="de-DE" dirty="0"/>
              <a:t> | </a:t>
            </a:r>
            <a:fld id="{AABDEC84-EF9A-4CAE-9DB7-B30F1ADF071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49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726984-0C5C-4808-8072-F5FB8FC5E9A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754" y="1271847"/>
            <a:ext cx="11213872" cy="48546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84048" indent="-18288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566928" indent="-18288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749808" indent="-18288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932688" indent="-18288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C51C9-2E30-B7D7-4BBA-0AD19BFC1F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33C269B-7CF7-4AE6-811C-E48C83A51760}" type="datetime1">
              <a:rPr lang="en-GB" smtClean="0"/>
              <a:pPr/>
              <a:t>04/06/2025</a:t>
            </a:fld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02B8C-3972-35C8-A1A3-4C6A4C63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36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47C96-D9BD-4701-8FDB-FCD8C05E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68ABCE-5308-46FD-A73E-DB9AA53A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7974C-603F-4AB6-AFBC-3502F769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6FC-818C-4DC0-B582-90ED770ED6CD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1B822-7FDE-49EA-A115-CD141B82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94A3F-3C14-4C2A-A0F6-C723F376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2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59D7B-2EDC-42F9-B736-B8163B92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258B2-3A72-42CE-8D32-3BFCF445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B8307-D11C-472D-B220-0369E145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E45C-2F1A-4B8A-BD7F-22207F4E3456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D7397A-DA71-4481-BE5D-379F6025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4CEE3D-740E-4F8E-84F5-C8695B9E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5C2BF-7FF6-4D65-80FA-77FEF5CA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68729-F69E-4AF6-9D0B-B50055659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EE46A3-3F8F-4DEC-B639-AF0F2D133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ED35C6-60E8-448C-B2BD-9A76CA14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722-D7E2-413E-AAD9-4AFBEB5224B8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4784DC-142C-4A56-AB0F-20D0B6DB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7563B4-BC80-4CA6-BAE7-5A5E2BD1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9C49A-FFC8-4B96-9AE3-8651922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011DC0-AA39-424B-A4A3-7A1E948F9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2BF8E0-B14F-432D-A507-9712BC02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35B9E1-1456-42AE-83A2-39EAD28FC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38F766-2FA5-478B-AAC0-1268F0EEB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E10EDC-FF46-4610-9109-B7F3D696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4A25-AF3A-4DBB-B7BB-6F4FBAB5E159}" type="datetime1">
              <a:rPr lang="fr-FR" smtClean="0"/>
              <a:t>04/06/2025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CF91FE-3833-4404-8BB2-BA04691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369DCC-D3D6-45DB-89E0-ED3A015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40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84B93-5FE4-4D81-BB85-F5306F2A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415BE9-9883-4692-B2B2-A9D01B24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4AFE-5B16-4CDE-84A5-21A96B160145}" type="datetime1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380DFB-CEFC-4340-9558-3519EBE5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16A7-46EA-424E-9B19-FE3D4A55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7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8839F0-565E-4479-AFF2-784DFDF1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B862-B68E-4F9C-8D2C-5B687F07DB1D}" type="datetime1">
              <a:rPr lang="fr-FR" smtClean="0"/>
              <a:t>04/06/2025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22E076-86D7-4DDB-A2E7-4946D2D6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8DA637-92A4-4D0F-865A-C6FFC1E3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D8CF8-3148-4B1B-B051-F218FD36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69A75-218E-4D99-A27D-449B32E5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45028A-7334-4B0C-AE06-7E13C70D5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869FB6-FEA3-436D-8FA6-CC287267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8E1A-CB74-4A08-A5F2-CDA4B8FDC340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07BCEC-930C-4C79-911F-201DBCA7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2197A0-2D35-45A9-9B90-0FFDDDA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6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64218-763E-4524-BE2E-2A2E239D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1CECE1-B6A6-4213-9902-CB7334E2C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E824F1-38BD-47BF-A9D7-809F57B18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2608FD-1348-42BD-8BC8-864DAD28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018C-2CB4-43E3-AA72-5A2EF7859D80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0ADA7-CCF3-45F0-BA8E-D2483877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8E4BCD-319E-48AE-A248-FECAC5B6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80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C77CB2-3C9F-4E93-BCCD-778E85C1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008DD-EC85-4E1C-828E-52CA6094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77271-A036-4984-A209-5895A0420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20F6-C2F5-46A0-8578-EF8D9E365516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27F45-3742-40ED-8CF7-8C43DB899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3B026-4795-424C-9FA9-E1255F598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DF4F-93EE-4A1F-ACE4-11329518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2FE69-7B7B-4D92-8A81-F14AC9922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444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Rôle de l’Hydrogène dans la décarbonation des îles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- La Réunion -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912443-D44F-4ED1-9A61-7B4F637A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54631"/>
            <a:ext cx="9144000" cy="92877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Projet ANR HyLES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2021-2025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A5FC75-52B5-4244-8714-AC40C6F22A5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84153" y="191244"/>
            <a:ext cx="3023692" cy="885081"/>
          </a:xfrm>
          <a:prstGeom prst="rect">
            <a:avLst/>
          </a:prstGeom>
          <a:ln w="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2AAC9F-7FC5-42F0-80AF-AC09722321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27260" y="5884005"/>
            <a:ext cx="899984" cy="885081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807518-98DE-4303-915B-5601EA2B91C5}"/>
              </a:ext>
            </a:extLst>
          </p:cNvPr>
          <p:cNvSpPr txBox="1"/>
          <p:nvPr/>
        </p:nvSpPr>
        <p:spPr>
          <a:xfrm>
            <a:off x="3461951" y="6399754"/>
            <a:ext cx="5268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Matinale de l’innovation – TEMERGIE – 5 juin 2025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DAF8A97D-94A4-47DB-A3E6-A64E454ACC9A}"/>
              </a:ext>
            </a:extLst>
          </p:cNvPr>
          <p:cNvSpPr txBox="1">
            <a:spLocks/>
          </p:cNvSpPr>
          <p:nvPr/>
        </p:nvSpPr>
        <p:spPr>
          <a:xfrm>
            <a:off x="1581665" y="5597984"/>
            <a:ext cx="9144000" cy="57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D. GRONDIN – ENERGY-</a:t>
            </a:r>
            <a:r>
              <a:rPr lang="fr-FR" sz="1600" dirty="0" err="1">
                <a:latin typeface="Roboto" panose="02000000000000000000" pitchFamily="2" charset="0"/>
                <a:ea typeface="Roboto" panose="02000000000000000000" pitchFamily="2" charset="0"/>
              </a:rPr>
              <a:t>Lab</a:t>
            </a:r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FAE62E-0E4C-4D39-AE37-F12A0A340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452275"/>
            <a:ext cx="2075935" cy="5320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1169DE-AB06-42C6-B530-F2237BA36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020" y="343018"/>
            <a:ext cx="1639587" cy="10065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F58225-A752-4F5B-946C-5C67AE098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960" y="461928"/>
            <a:ext cx="1944387" cy="6604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BA9621-4312-46CC-9786-A891F363E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04" y="123567"/>
            <a:ext cx="1145965" cy="11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11955-190C-4AC3-89CE-195112E4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320"/>
            <a:ext cx="10515600" cy="57467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Consommation Véhicules électriques (VE)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A27AD9-FBF4-48F1-80F2-39EF77D3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E4FB9F1-8DCD-4569-BAD6-2E186231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7" y="167351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2030 / 2050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E3471B-5E6D-45BA-8FB6-8E34D6E7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2" y="2912523"/>
            <a:ext cx="5922659" cy="2031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9C41DB-8283-4D78-9B7A-2859ABB2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5" y="2733011"/>
            <a:ext cx="5341483" cy="26584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677F89-34F5-40EE-99F2-7D05A8F527ED}"/>
              </a:ext>
            </a:extLst>
          </p:cNvPr>
          <p:cNvSpPr txBox="1"/>
          <p:nvPr/>
        </p:nvSpPr>
        <p:spPr>
          <a:xfrm>
            <a:off x="4761139" y="1295777"/>
            <a:ext cx="266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Consommation</a:t>
            </a:r>
            <a:endParaRPr 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7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ED83E9-D48F-465B-ADAF-0190BB9F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4B041E-5970-4766-857A-1BB0807B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7" y="167351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2030 / 2050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C41E5F6-C4A1-40C1-A2D0-F73DE1802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74820"/>
              </p:ext>
            </p:extLst>
          </p:nvPr>
        </p:nvGraphicFramePr>
        <p:xfrm>
          <a:off x="-617883" y="1439727"/>
          <a:ext cx="7399020" cy="443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4433BD4-059C-4799-B614-E3B5C4048A37}"/>
              </a:ext>
            </a:extLst>
          </p:cNvPr>
          <p:cNvSpPr txBox="1"/>
          <p:nvPr/>
        </p:nvSpPr>
        <p:spPr>
          <a:xfrm>
            <a:off x="3079569" y="1686526"/>
            <a:ext cx="267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Réponse à la demande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5E01E0-1EAE-4ED7-816F-7931BCC47C7C}"/>
              </a:ext>
            </a:extLst>
          </p:cNvPr>
          <p:cNvSpPr txBox="1"/>
          <p:nvPr/>
        </p:nvSpPr>
        <p:spPr>
          <a:xfrm>
            <a:off x="4213364" y="2631039"/>
            <a:ext cx="165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 intermittence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D511CC-087B-42F6-BF98-8D2ABE04FDDE}"/>
              </a:ext>
            </a:extLst>
          </p:cNvPr>
          <p:cNvSpPr txBox="1"/>
          <p:nvPr/>
        </p:nvSpPr>
        <p:spPr>
          <a:xfrm>
            <a:off x="3951566" y="4037339"/>
            <a:ext cx="174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emprise au sol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EB41FA-EB75-4FAA-AA39-42182E12A356}"/>
              </a:ext>
            </a:extLst>
          </p:cNvPr>
          <p:cNvSpPr txBox="1"/>
          <p:nvPr/>
        </p:nvSpPr>
        <p:spPr>
          <a:xfrm>
            <a:off x="1128001" y="4934845"/>
            <a:ext cx="390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Faibles coûts d’investissement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095773-60D6-4128-88E1-ECD4C10A1BDC}"/>
              </a:ext>
            </a:extLst>
          </p:cNvPr>
          <p:cNvSpPr txBox="1"/>
          <p:nvPr/>
        </p:nvSpPr>
        <p:spPr>
          <a:xfrm>
            <a:off x="333054" y="4008685"/>
            <a:ext cx="206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Faibles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émissions de CO</a:t>
            </a:r>
            <a:r>
              <a:rPr lang="fr-FR" baseline="-250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C9FD5F-809C-4363-8048-20B714DE09D7}"/>
              </a:ext>
            </a:extLst>
          </p:cNvPr>
          <p:cNvSpPr txBox="1"/>
          <p:nvPr/>
        </p:nvSpPr>
        <p:spPr>
          <a:xfrm>
            <a:off x="506063" y="2029096"/>
            <a:ext cx="181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consommation d’eau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0D9B38-856D-4544-9177-6B12A42EE2E9}"/>
              </a:ext>
            </a:extLst>
          </p:cNvPr>
          <p:cNvSpPr txBox="1"/>
          <p:nvPr/>
        </p:nvSpPr>
        <p:spPr>
          <a:xfrm>
            <a:off x="2397452" y="6119994"/>
            <a:ext cx="7955484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Paramètres normalisés. </a:t>
            </a:r>
            <a:r>
              <a:rPr lang="fr-FR" sz="1400" i="1" dirty="0"/>
              <a:t>Plus un indicateur se trouve vers l'extérieur du radar, plus il est favorable.</a:t>
            </a:r>
            <a:endParaRPr lang="fr-FR" sz="1400" i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401779A-3C44-4325-B5FB-543014EF9C4E}"/>
              </a:ext>
            </a:extLst>
          </p:cNvPr>
          <p:cNvCxnSpPr>
            <a:cxnSpLocks/>
          </p:cNvCxnSpPr>
          <p:nvPr/>
        </p:nvCxnSpPr>
        <p:spPr>
          <a:xfrm>
            <a:off x="6060456" y="1557242"/>
            <a:ext cx="0" cy="4004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6AAA0E2-BAF0-49B7-9318-BB4CA25DD174}"/>
              </a:ext>
            </a:extLst>
          </p:cNvPr>
          <p:cNvSpPr txBox="1"/>
          <p:nvPr/>
        </p:nvSpPr>
        <p:spPr>
          <a:xfrm>
            <a:off x="5265514" y="1472769"/>
            <a:ext cx="887803" cy="30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231F20"/>
                </a:solidFill>
                <a:latin typeface="Arial"/>
                <a:cs typeface="Arial"/>
              </a:rPr>
              <a:t>2030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5D1050C-D549-4671-BE88-909035333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288573"/>
              </p:ext>
            </p:extLst>
          </p:nvPr>
        </p:nvGraphicFramePr>
        <p:xfrm>
          <a:off x="4930141" y="1448493"/>
          <a:ext cx="8122920" cy="443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93F367AD-088F-4A4A-AE2C-645448C3395D}"/>
              </a:ext>
            </a:extLst>
          </p:cNvPr>
          <p:cNvSpPr txBox="1"/>
          <p:nvPr/>
        </p:nvSpPr>
        <p:spPr>
          <a:xfrm>
            <a:off x="8986511" y="1695292"/>
            <a:ext cx="267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Réponse à la demande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0FBD2B-BB68-46AE-8EA7-A62A28E68556}"/>
              </a:ext>
            </a:extLst>
          </p:cNvPr>
          <p:cNvSpPr txBox="1"/>
          <p:nvPr/>
        </p:nvSpPr>
        <p:spPr>
          <a:xfrm>
            <a:off x="10280096" y="2499527"/>
            <a:ext cx="165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 intermittence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3012CDB-9B85-471F-9215-79BE6213F8BD}"/>
              </a:ext>
            </a:extLst>
          </p:cNvPr>
          <p:cNvSpPr txBox="1"/>
          <p:nvPr/>
        </p:nvSpPr>
        <p:spPr>
          <a:xfrm>
            <a:off x="9920578" y="4038936"/>
            <a:ext cx="174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emprise au sol</a:t>
            </a:r>
            <a:endParaRPr lang="fr-FR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A7627C1-6B7F-4BB1-958B-97FDC20AEC96}"/>
              </a:ext>
            </a:extLst>
          </p:cNvPr>
          <p:cNvSpPr txBox="1"/>
          <p:nvPr/>
        </p:nvSpPr>
        <p:spPr>
          <a:xfrm>
            <a:off x="7162138" y="4943611"/>
            <a:ext cx="390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Faibles coûts d’investissement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1549CD-680B-448A-B59E-0E4AE37C2D0F}"/>
              </a:ext>
            </a:extLst>
          </p:cNvPr>
          <p:cNvSpPr txBox="1"/>
          <p:nvPr/>
        </p:nvSpPr>
        <p:spPr>
          <a:xfrm>
            <a:off x="6201971" y="4023295"/>
            <a:ext cx="206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Faibles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émissions de CO</a:t>
            </a:r>
            <a:r>
              <a:rPr lang="fr-FR" baseline="-250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518C0B7-3522-4188-8B25-0704158D158C}"/>
              </a:ext>
            </a:extLst>
          </p:cNvPr>
          <p:cNvSpPr txBox="1"/>
          <p:nvPr/>
        </p:nvSpPr>
        <p:spPr>
          <a:xfrm>
            <a:off x="6418738" y="2037862"/>
            <a:ext cx="181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Faible</a:t>
            </a:r>
          </a:p>
          <a:p>
            <a:pPr algn="ctr"/>
            <a:r>
              <a:rPr lang="fr-FR" dirty="0">
                <a:solidFill>
                  <a:srgbClr val="231F20"/>
                </a:solidFill>
                <a:latin typeface="Arial"/>
                <a:cs typeface="Arial"/>
              </a:rPr>
              <a:t>consommation d’eau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5A698F7-0706-4FDB-8D70-AC0EEB50E6CC}"/>
              </a:ext>
            </a:extLst>
          </p:cNvPr>
          <p:cNvSpPr txBox="1"/>
          <p:nvPr/>
        </p:nvSpPr>
        <p:spPr>
          <a:xfrm>
            <a:off x="6060456" y="1489806"/>
            <a:ext cx="72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231F20"/>
                </a:solidFill>
                <a:latin typeface="Arial"/>
                <a:cs typeface="Arial"/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67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565F4-1146-4ABE-BDAF-850A854D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3" y="13652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- 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9330C-2D93-4891-B9CF-7E44C501B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Travail préliminaire et purement technique</a:t>
            </a:r>
          </a:p>
          <a:p>
            <a:pPr marL="0" indent="0">
              <a:buNone/>
            </a:pPr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Système énergétique sont intriqués dans des « nœuds » pas strictement techniques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Future recherche devraient porter sur des objectifs plus larges </a:t>
            </a:r>
          </a:p>
          <a:p>
            <a:pPr marL="0" indent="0">
              <a:buNone/>
            </a:pP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	(Ex. : garantie d’habitabilité des îles)</a:t>
            </a:r>
          </a:p>
          <a:p>
            <a:pPr marL="0" indent="0">
              <a:buNone/>
            </a:pPr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Nécessité d’une dynamique collective, interdisciplinaire et scientifique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51BA3-F3DA-47A6-BDD7-7DC9A727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0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13B98-5496-4099-8C3F-AC97253B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3652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Modélisation et Optimisation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A2039-BC16-43ED-97A5-8D5C58C9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1311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Python for Power System </a:t>
            </a:r>
            <a:r>
              <a:rPr lang="fr-FR" sz="2400" dirty="0" err="1"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fr-FR" sz="2400" dirty="0" err="1">
                <a:latin typeface="Roboto" panose="02000000000000000000" pitchFamily="2" charset="0"/>
                <a:ea typeface="Roboto" panose="02000000000000000000" pitchFamily="2" charset="0"/>
              </a:rPr>
              <a:t>PyPSA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Open-source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Multi-vecteur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Forte communauté de développeurs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Simulations annuelles ou pluriannuelles (5 ans) au pas de temps horaire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Optimisation Programmation Linéaire à Nombres Entiers (</a:t>
            </a:r>
            <a:r>
              <a:rPr lang="fr-FR" sz="2400" dirty="0" err="1">
                <a:latin typeface="Roboto" panose="02000000000000000000" pitchFamily="2" charset="0"/>
                <a:ea typeface="Roboto" panose="02000000000000000000" pitchFamily="2" charset="0"/>
              </a:rPr>
              <a:t>Linopy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Pilotage hydraulique, thermique, stockage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mix énergétique</a:t>
            </a:r>
            <a:endParaRPr 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positionnement et dimensions des dispositifs de stockage (batterie, chaîne H</a:t>
            </a:r>
            <a:r>
              <a:rPr lang="fr-FR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renforcement des lignes</a:t>
            </a:r>
          </a:p>
        </p:txBody>
      </p:sp>
      <p:pic>
        <p:nvPicPr>
          <p:cNvPr id="4" name="Image 3" descr="Une image contenant diagramme, croquis, carte, texte&#10;&#10;Description générée automatiquement">
            <a:extLst>
              <a:ext uri="{FF2B5EF4-FFF2-40B4-BE49-F238E27FC236}">
                <a16:creationId xmlns:a16="http://schemas.microsoft.com/office/drawing/2014/main" id="{EA159CF5-2283-42F9-8EB8-548B0646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25" t="11717" r="23026" b="4908"/>
          <a:stretch/>
        </p:blipFill>
        <p:spPr>
          <a:xfrm>
            <a:off x="8182295" y="579664"/>
            <a:ext cx="3599810" cy="315141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DC8B60-BF7A-48DE-9919-DBE826AE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6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269C1-79F5-4317-A702-3158BEFE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Modélisation et Optimisation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92E9D3-94A0-4D98-9FDC-D7FA4E60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62" y="1701510"/>
            <a:ext cx="7331075" cy="387129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FED8C5-0747-4F82-BEDB-E9F68EE8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44FA8-38F0-4F28-B29C-5EA5979D14B7}"/>
              </a:ext>
            </a:extLst>
          </p:cNvPr>
          <p:cNvSpPr/>
          <p:nvPr/>
        </p:nvSpPr>
        <p:spPr>
          <a:xfrm>
            <a:off x="2539093" y="1701510"/>
            <a:ext cx="1853293" cy="1041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DD3D6-72C9-470D-9B52-D8BAE6EB6FCF}"/>
              </a:ext>
            </a:extLst>
          </p:cNvPr>
          <p:cNvSpPr/>
          <p:nvPr/>
        </p:nvSpPr>
        <p:spPr>
          <a:xfrm>
            <a:off x="4501017" y="2576418"/>
            <a:ext cx="2708047" cy="713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5D9CB6-1F4C-4BB6-83E8-059A0BC3701B}"/>
              </a:ext>
            </a:extLst>
          </p:cNvPr>
          <p:cNvSpPr/>
          <p:nvPr/>
        </p:nvSpPr>
        <p:spPr>
          <a:xfrm>
            <a:off x="2742975" y="3208064"/>
            <a:ext cx="1649412" cy="713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48B4A-FCF7-402E-928B-A73CA148781A}"/>
              </a:ext>
            </a:extLst>
          </p:cNvPr>
          <p:cNvSpPr/>
          <p:nvPr/>
        </p:nvSpPr>
        <p:spPr>
          <a:xfrm>
            <a:off x="2742974" y="4682236"/>
            <a:ext cx="1649412" cy="713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DE53C-95FE-45F8-877A-0FD325C6801B}"/>
              </a:ext>
            </a:extLst>
          </p:cNvPr>
          <p:cNvSpPr/>
          <p:nvPr/>
        </p:nvSpPr>
        <p:spPr>
          <a:xfrm>
            <a:off x="5875339" y="3968447"/>
            <a:ext cx="1333725" cy="713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6C08B4-1882-4880-AEEF-423C0721DB00}"/>
              </a:ext>
            </a:extLst>
          </p:cNvPr>
          <p:cNvSpPr txBox="1"/>
          <p:nvPr/>
        </p:nvSpPr>
        <p:spPr>
          <a:xfrm>
            <a:off x="1681843" y="5881713"/>
            <a:ext cx="865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 Combiné 2050 – Consommation EE – 100% VI électrifié et pilotable à 80%</a:t>
            </a:r>
          </a:p>
        </p:txBody>
      </p:sp>
    </p:spTree>
    <p:extLst>
      <p:ext uri="{BB962C8B-B14F-4D97-AF65-F5344CB8AC3E}">
        <p14:creationId xmlns:p14="http://schemas.microsoft.com/office/powerpoint/2010/main" val="631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F768F-E298-4199-887F-8AEDAB26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" y="1825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la mobilité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E7E8E-41B7-4A8D-8FB0-C04FDA74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06" y="1512587"/>
            <a:ext cx="10515600" cy="646331"/>
          </a:xfrm>
        </p:spPr>
        <p:txBody>
          <a:bodyPr>
            <a:norm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Usage direct de l’Hydrogène – transports terrestres collectifs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747D1B-F74C-4847-A8A0-7BC82384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DBDD1-2115-46DC-A87A-D25F1246BE0A}"/>
              </a:ext>
            </a:extLst>
          </p:cNvPr>
          <p:cNvSpPr/>
          <p:nvPr/>
        </p:nvSpPr>
        <p:spPr>
          <a:xfrm>
            <a:off x="930709" y="2330739"/>
            <a:ext cx="470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Autocar “Car Jaune”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(17 lignes, 8 M km/an) 9,7-13,2 kg H₂/100 km selon relief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9C9EC-B27B-4B72-9E87-1029436B8368}"/>
              </a:ext>
            </a:extLst>
          </p:cNvPr>
          <p:cNvSpPr/>
          <p:nvPr/>
        </p:nvSpPr>
        <p:spPr>
          <a:xfrm>
            <a:off x="6901385" y="2327686"/>
            <a:ext cx="3740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Train régional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(1 ligne, 4 M km/an)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20 kg H₂/100 km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243AC-C71F-4700-A454-BA93F11291A3}"/>
              </a:ext>
            </a:extLst>
          </p:cNvPr>
          <p:cNvSpPr/>
          <p:nvPr/>
        </p:nvSpPr>
        <p:spPr>
          <a:xfrm>
            <a:off x="1119812" y="3163993"/>
            <a:ext cx="443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Batteries économiquement avantageuses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CDA5F-71D6-4E49-8C14-B742989F435F}"/>
              </a:ext>
            </a:extLst>
          </p:cNvPr>
          <p:cNvSpPr/>
          <p:nvPr/>
        </p:nvSpPr>
        <p:spPr>
          <a:xfrm>
            <a:off x="1173930" y="3611302"/>
            <a:ext cx="435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H₂ prend l’avantage au-delà de 250 km/jr ou sur fortes déclivités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A6850-C79E-46A9-9127-08328FA10ED3}"/>
              </a:ext>
            </a:extLst>
          </p:cNvPr>
          <p:cNvSpPr/>
          <p:nvPr/>
        </p:nvSpPr>
        <p:spPr>
          <a:xfrm>
            <a:off x="1011562" y="4329503"/>
            <a:ext cx="454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Optimum économique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infrastructure de recharge (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100 autocars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445EF-48B3-48ED-AF7F-950F1A124885}"/>
              </a:ext>
            </a:extLst>
          </p:cNvPr>
          <p:cNvSpPr/>
          <p:nvPr/>
        </p:nvSpPr>
        <p:spPr>
          <a:xfrm>
            <a:off x="1831226" y="5519884"/>
            <a:ext cx="2907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3 MW d’électrolyseur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 MW compresseur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2,23 t H2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0EFFB-68FA-4EDA-942B-B9D46407F4FB}"/>
              </a:ext>
            </a:extLst>
          </p:cNvPr>
          <p:cNvSpPr/>
          <p:nvPr/>
        </p:nvSpPr>
        <p:spPr>
          <a:xfrm>
            <a:off x="6575975" y="316670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économiquement avantageux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D54358-CD79-45F8-B073-91AE4F63BC06}"/>
              </a:ext>
            </a:extLst>
          </p:cNvPr>
          <p:cNvSpPr/>
          <p:nvPr/>
        </p:nvSpPr>
        <p:spPr>
          <a:xfrm>
            <a:off x="7630751" y="3605195"/>
            <a:ext cx="228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TCO de 13,25 €/km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900 km d’autonomie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94714-C336-47B0-B4C3-5178FE823E6D}"/>
              </a:ext>
            </a:extLst>
          </p:cNvPr>
          <p:cNvSpPr/>
          <p:nvPr/>
        </p:nvSpPr>
        <p:spPr>
          <a:xfrm>
            <a:off x="6695513" y="4329503"/>
            <a:ext cx="415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Optimum économique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infrastructure de recharge (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26 rames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74BEF-5664-449F-A7E7-22C10328296D}"/>
              </a:ext>
            </a:extLst>
          </p:cNvPr>
          <p:cNvSpPr/>
          <p:nvPr/>
        </p:nvSpPr>
        <p:spPr>
          <a:xfrm>
            <a:off x="7422536" y="5030739"/>
            <a:ext cx="290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2 Stations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BB7187-4162-4842-AE5E-E9347F1E935D}"/>
              </a:ext>
            </a:extLst>
          </p:cNvPr>
          <p:cNvSpPr/>
          <p:nvPr/>
        </p:nvSpPr>
        <p:spPr>
          <a:xfrm>
            <a:off x="7357514" y="5201937"/>
            <a:ext cx="59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10106C-2C5A-4B2A-A259-A15D141310B3}"/>
              </a:ext>
            </a:extLst>
          </p:cNvPr>
          <p:cNvSpPr/>
          <p:nvPr/>
        </p:nvSpPr>
        <p:spPr>
          <a:xfrm>
            <a:off x="6384327" y="5519884"/>
            <a:ext cx="253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2,5 MW d’électrolyseur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1,67 MW compresseur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2,12 t H2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05326-1D99-4CBF-809C-DF85032BD324}"/>
              </a:ext>
            </a:extLst>
          </p:cNvPr>
          <p:cNvSpPr/>
          <p:nvPr/>
        </p:nvSpPr>
        <p:spPr>
          <a:xfrm>
            <a:off x="9963903" y="5213047"/>
            <a:ext cx="59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Sud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DA620-0631-4AB3-AAF4-4C6EF25BB6DE}"/>
              </a:ext>
            </a:extLst>
          </p:cNvPr>
          <p:cNvSpPr/>
          <p:nvPr/>
        </p:nvSpPr>
        <p:spPr>
          <a:xfrm>
            <a:off x="8995393" y="5526191"/>
            <a:ext cx="253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2,9 MW d’électrolyseur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1,94 MW compresseur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2,4 t H2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9A68F-F5F8-47C0-A8A5-9D6AD10AE09F}"/>
              </a:ext>
            </a:extLst>
          </p:cNvPr>
          <p:cNvSpPr/>
          <p:nvPr/>
        </p:nvSpPr>
        <p:spPr>
          <a:xfrm>
            <a:off x="1896248" y="5144602"/>
            <a:ext cx="290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2 Stations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(Nord, Sud)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A44B553-BD21-453C-A650-B50A9458AAB5}"/>
              </a:ext>
            </a:extLst>
          </p:cNvPr>
          <p:cNvCxnSpPr>
            <a:cxnSpLocks/>
          </p:cNvCxnSpPr>
          <p:nvPr/>
        </p:nvCxnSpPr>
        <p:spPr>
          <a:xfrm>
            <a:off x="336260" y="3051993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EB0999B-7E78-4DF2-A0CF-B4074DD9E685}"/>
              </a:ext>
            </a:extLst>
          </p:cNvPr>
          <p:cNvCxnSpPr>
            <a:cxnSpLocks/>
          </p:cNvCxnSpPr>
          <p:nvPr/>
        </p:nvCxnSpPr>
        <p:spPr>
          <a:xfrm>
            <a:off x="414520" y="4329503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7C544-9E7F-4691-8EC0-1E5D58C6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1" y="36819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la mobilité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FBD5FA-92E9-4A0A-90B6-DA5307BDE5D3}"/>
              </a:ext>
            </a:extLst>
          </p:cNvPr>
          <p:cNvSpPr txBox="1"/>
          <p:nvPr/>
        </p:nvSpPr>
        <p:spPr>
          <a:xfrm>
            <a:off x="6666473" y="2482546"/>
            <a:ext cx="5238541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CO + H</a:t>
            </a:r>
            <a:r>
              <a:rPr lang="fr-FR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 → e-</a:t>
            </a:r>
            <a:r>
              <a:rPr lang="fr-FR" sz="2000" dirty="0" err="1">
                <a:latin typeface="Roboto" panose="02000000000000000000" pitchFamily="2" charset="0"/>
                <a:ea typeface="Roboto" panose="02000000000000000000" pitchFamily="2" charset="0"/>
              </a:rPr>
              <a:t>crude</a:t>
            </a:r>
            <a:endParaRPr 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e-</a:t>
            </a:r>
            <a:r>
              <a:rPr lang="fr-FR" sz="2000" dirty="0" err="1">
                <a:latin typeface="Roboto" panose="02000000000000000000" pitchFamily="2" charset="0"/>
                <a:ea typeface="Roboto" panose="02000000000000000000" pitchFamily="2" charset="0"/>
              </a:rPr>
              <a:t>crude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 + H</a:t>
            </a:r>
            <a:r>
              <a:rPr lang="fr-FR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 → e-kérosène + naphta</a:t>
            </a:r>
            <a:endParaRPr lang="fr-FR" sz="2000" baseline="-25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78C4FB-9483-4695-A98F-88942CF80A51}"/>
              </a:ext>
            </a:extLst>
          </p:cNvPr>
          <p:cNvSpPr txBox="1"/>
          <p:nvPr/>
        </p:nvSpPr>
        <p:spPr>
          <a:xfrm>
            <a:off x="8377910" y="2300293"/>
            <a:ext cx="1962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Procédé de Fischer-</a:t>
            </a:r>
            <a:r>
              <a:rPr lang="fr-F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Tropsch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BA3B2F-31BB-4417-B8AD-689573C0C9C3}"/>
              </a:ext>
            </a:extLst>
          </p:cNvPr>
          <p:cNvSpPr txBox="1"/>
          <p:nvPr/>
        </p:nvSpPr>
        <p:spPr>
          <a:xfrm>
            <a:off x="6934779" y="3198387"/>
            <a:ext cx="4849242" cy="400110"/>
          </a:xfrm>
          <a:prstGeom prst="rect">
            <a:avLst/>
          </a:prstGeom>
          <a:noFill/>
          <a:ln w="38100">
            <a:solidFill>
              <a:srgbClr val="DAB90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➜ Conso. énergétique : </a:t>
            </a:r>
            <a:r>
              <a:rPr lang="fr-FR" sz="20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2,75 </a:t>
            </a:r>
            <a:r>
              <a:rPr lang="fr-FR" sz="2000" b="1" dirty="0" err="1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MWh</a:t>
            </a:r>
            <a:r>
              <a:rPr lang="fr-FR" sz="2000" b="1" baseline="-25000" dirty="0" err="1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é</a:t>
            </a:r>
            <a:r>
              <a:rPr lang="fr-FR" sz="20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/MWh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7CC64-4C88-43FC-AD8E-8515EAF9CE62}"/>
              </a:ext>
            </a:extLst>
          </p:cNvPr>
          <p:cNvSpPr/>
          <p:nvPr/>
        </p:nvSpPr>
        <p:spPr>
          <a:xfrm>
            <a:off x="431473" y="1160103"/>
            <a:ext cx="7361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latin typeface="Roboto" panose="02000000000000000000" pitchFamily="2" charset="0"/>
                <a:ea typeface="Roboto" panose="02000000000000000000" pitchFamily="2" charset="0"/>
              </a:rPr>
              <a:t>Usage indirect - Carburant alternatif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5BB40-6523-48DC-8E07-1E793E5457EE}"/>
              </a:ext>
            </a:extLst>
          </p:cNvPr>
          <p:cNvSpPr/>
          <p:nvPr/>
        </p:nvSpPr>
        <p:spPr>
          <a:xfrm>
            <a:off x="1895706" y="2546266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+ 3 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→ 2 NH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645CAF-B983-4016-9D77-1E10D767E261}"/>
              </a:ext>
            </a:extLst>
          </p:cNvPr>
          <p:cNvSpPr txBox="1"/>
          <p:nvPr/>
        </p:nvSpPr>
        <p:spPr>
          <a:xfrm>
            <a:off x="299293" y="3199980"/>
            <a:ext cx="4849242" cy="400110"/>
          </a:xfrm>
          <a:prstGeom prst="rect">
            <a:avLst/>
          </a:prstGeom>
          <a:noFill/>
          <a:ln w="38100">
            <a:solidFill>
              <a:srgbClr val="DAB90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➜ Conso. Énergétique : </a:t>
            </a:r>
            <a:r>
              <a:rPr lang="fr-FR" sz="20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1,82 </a:t>
            </a:r>
            <a:r>
              <a:rPr lang="fr-FR" sz="2000" b="1" dirty="0" err="1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MWh</a:t>
            </a:r>
            <a:r>
              <a:rPr lang="fr-FR" sz="2000" b="1" baseline="-25000" dirty="0" err="1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é</a:t>
            </a:r>
            <a:r>
              <a:rPr lang="fr-FR" sz="20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/MWh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3450E8-1578-4ADE-BA17-897158CEB012}"/>
              </a:ext>
            </a:extLst>
          </p:cNvPr>
          <p:cNvSpPr txBox="1"/>
          <p:nvPr/>
        </p:nvSpPr>
        <p:spPr>
          <a:xfrm>
            <a:off x="1954922" y="2304123"/>
            <a:ext cx="1541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Procédé Haber-</a:t>
            </a:r>
            <a:r>
              <a:rPr lang="fr-F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Bosh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D20CD5-617F-4E7C-98D0-F290BBAF11B0}"/>
              </a:ext>
            </a:extLst>
          </p:cNvPr>
          <p:cNvSpPr txBox="1"/>
          <p:nvPr/>
        </p:nvSpPr>
        <p:spPr>
          <a:xfrm>
            <a:off x="1884978" y="1861925"/>
            <a:ext cx="167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Maritime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C2484E-DC85-421C-8627-201E31B0AAA1}"/>
              </a:ext>
            </a:extLst>
          </p:cNvPr>
          <p:cNvSpPr txBox="1"/>
          <p:nvPr/>
        </p:nvSpPr>
        <p:spPr>
          <a:xfrm>
            <a:off x="8805434" y="1860385"/>
            <a:ext cx="110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Aérien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EAB2DF-B189-40F7-A51F-A89DE366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D3D8B1-D075-4738-8DFD-797640C6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61" y="3715347"/>
            <a:ext cx="3027218" cy="28816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9B574C-3665-4F25-851F-30531162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42" y="3696355"/>
            <a:ext cx="1921119" cy="293989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0D31850-A155-437E-939B-6922EB3F4806}"/>
              </a:ext>
            </a:extLst>
          </p:cNvPr>
          <p:cNvSpPr txBox="1"/>
          <p:nvPr/>
        </p:nvSpPr>
        <p:spPr>
          <a:xfrm>
            <a:off x="8175753" y="4593280"/>
            <a:ext cx="39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 Coût énergétique » de l’autonomie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51F54C-9B80-45D2-9513-E3DADCD1DF78}"/>
              </a:ext>
            </a:extLst>
          </p:cNvPr>
          <p:cNvSpPr/>
          <p:nvPr/>
        </p:nvSpPr>
        <p:spPr>
          <a:xfrm>
            <a:off x="5148535" y="4646141"/>
            <a:ext cx="2792741" cy="263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B8992BD-2158-4D42-84DC-D2F4BB21DCDD}"/>
              </a:ext>
            </a:extLst>
          </p:cNvPr>
          <p:cNvSpPr/>
          <p:nvPr/>
        </p:nvSpPr>
        <p:spPr>
          <a:xfrm>
            <a:off x="673324" y="4002935"/>
            <a:ext cx="1314160" cy="102917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A71027-7423-410A-8018-562BA497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5" y="-304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Roboto" panose="02000000000000000000" pitchFamily="2" charset="0"/>
                <a:ea typeface="Roboto" panose="02000000000000000000" pitchFamily="2" charset="0"/>
              </a:rPr>
              <a:t>Hydrogène pour le stockage réseau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705D1-9BAF-4636-ACFF-559F6C96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112" y="6356350"/>
            <a:ext cx="2743200" cy="365125"/>
          </a:xfrm>
        </p:spPr>
        <p:txBody>
          <a:bodyPr/>
          <a:lstStyle/>
          <a:p>
            <a:fld id="{AAB5DF4F-93EE-4A1F-ACE4-11329518458C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F1938-D165-42B7-B792-AA1BF2F74A1B}"/>
              </a:ext>
            </a:extLst>
          </p:cNvPr>
          <p:cNvSpPr/>
          <p:nvPr/>
        </p:nvSpPr>
        <p:spPr>
          <a:xfrm>
            <a:off x="3648703" y="369217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Optimum économique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09C41-4A8C-4A01-8EB7-0CD51540C162}"/>
              </a:ext>
            </a:extLst>
          </p:cNvPr>
          <p:cNvSpPr/>
          <p:nvPr/>
        </p:nvSpPr>
        <p:spPr>
          <a:xfrm>
            <a:off x="8045840" y="3692179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Optimum environnemental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B57AF-D417-4BFA-9F17-84FA3BA30591}"/>
              </a:ext>
            </a:extLst>
          </p:cNvPr>
          <p:cNvSpPr/>
          <p:nvPr/>
        </p:nvSpPr>
        <p:spPr>
          <a:xfrm>
            <a:off x="187789" y="5291278"/>
            <a:ext cx="2507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Contrainte taille max. de stockage (25 MWh)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220CC-98E2-4CFA-B7D2-0FFAAE429C08}"/>
              </a:ext>
            </a:extLst>
          </p:cNvPr>
          <p:cNvSpPr/>
          <p:nvPr/>
        </p:nvSpPr>
        <p:spPr>
          <a:xfrm>
            <a:off x="-2325" y="6174959"/>
            <a:ext cx="2887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Contrainte facteur de charge électrolyseur (50%)</a:t>
            </a:r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355E3-F4BC-4E32-B91E-8AEC1150638B}"/>
              </a:ext>
            </a:extLst>
          </p:cNvPr>
          <p:cNvSpPr/>
          <p:nvPr/>
        </p:nvSpPr>
        <p:spPr>
          <a:xfrm>
            <a:off x="3185531" y="5119690"/>
            <a:ext cx="3444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+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d’H</a:t>
            </a:r>
            <a:r>
              <a:rPr lang="fr-FR" sz="1600" baseline="-25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2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(12t)</a:t>
            </a:r>
          </a:p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-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de batteries (568 MWh)</a:t>
            </a:r>
          </a:p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Electrolyseur x 10</a:t>
            </a:r>
          </a:p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PAC x5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E67A5-920F-4997-9883-FE018B1A326A}"/>
              </a:ext>
            </a:extLst>
          </p:cNvPr>
          <p:cNvSpPr/>
          <p:nvPr/>
        </p:nvSpPr>
        <p:spPr>
          <a:xfrm>
            <a:off x="2903993" y="6174958"/>
            <a:ext cx="400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+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de batterie (663 MWh)</a:t>
            </a:r>
          </a:p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Puissance électrolyseur 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Symbol" panose="05050102010706020507" pitchFamily="18" charset="2"/>
              </a:rPr>
              <a:t>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10</a:t>
            </a:r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3F883-FF78-435E-975E-BD7243C3B849}"/>
              </a:ext>
            </a:extLst>
          </p:cNvPr>
          <p:cNvSpPr/>
          <p:nvPr/>
        </p:nvSpPr>
        <p:spPr>
          <a:xfrm>
            <a:off x="8077648" y="6172761"/>
            <a:ext cx="2887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pas d’Hydrogène </a:t>
            </a:r>
          </a:p>
          <a:p>
            <a:pPr algn="ctr"/>
            <a:r>
              <a:rPr lang="fr-FR" sz="1600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+</a:t>
            </a:r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de batterie (504 MWh)</a:t>
            </a:r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F512D-1E30-4CF1-ACAF-617253F415D6}"/>
              </a:ext>
            </a:extLst>
          </p:cNvPr>
          <p:cNvSpPr/>
          <p:nvPr/>
        </p:nvSpPr>
        <p:spPr>
          <a:xfrm>
            <a:off x="881964" y="4002936"/>
            <a:ext cx="95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Sans H</a:t>
            </a:r>
            <a:r>
              <a:rPr lang="fr-FR" sz="1600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  <a:p>
            <a:pPr algn="ctr"/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fr-FR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1,4 GWh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C81645E-6625-4789-A787-A3F21236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30" y="4079750"/>
            <a:ext cx="788212" cy="5334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FBBCF55-000B-4BAA-823D-160B1F10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17" y="4079125"/>
            <a:ext cx="500682" cy="5340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57F555-9E03-4F13-93A1-E32AA5E86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112" y="4085789"/>
            <a:ext cx="613392" cy="5479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E8B89D-F083-4CCE-82AE-03C587CA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410" y="4079750"/>
            <a:ext cx="760931" cy="5334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F2C621-71DE-44FD-8174-9D08B2236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6659" y="4087075"/>
            <a:ext cx="604524" cy="5986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014285-4DB4-4E40-BF37-25B903790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019" y="1201206"/>
            <a:ext cx="2161192" cy="18538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8BF82AF-512F-40F6-AB7C-FFB5D4F0F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519" y="1195699"/>
            <a:ext cx="2228295" cy="185930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376C9B-3A36-4875-A45A-6104D10DD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5693" y="1183103"/>
            <a:ext cx="1139851" cy="192004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9C1623A-5CFB-44B4-B877-59409F9B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458" y="4079750"/>
            <a:ext cx="788212" cy="5334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90DA6D1-6271-464B-9E35-98053A3B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245" y="4079125"/>
            <a:ext cx="500682" cy="53406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B73A56-1938-4C75-AAEE-D2FF1305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418" y="4137767"/>
            <a:ext cx="613392" cy="54796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75D9C73-F288-412F-B0A2-D28FA1923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238" y="4079750"/>
            <a:ext cx="760931" cy="5334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B1B024A-2EE1-4E20-90EA-A714B27653E7}"/>
              </a:ext>
            </a:extLst>
          </p:cNvPr>
          <p:cNvSpPr/>
          <p:nvPr/>
        </p:nvSpPr>
        <p:spPr>
          <a:xfrm>
            <a:off x="3079541" y="463502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200 kW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0BAF46-5A31-4FDD-9267-5310A5E11959}"/>
              </a:ext>
            </a:extLst>
          </p:cNvPr>
          <p:cNvSpPr/>
          <p:nvPr/>
        </p:nvSpPr>
        <p:spPr>
          <a:xfrm>
            <a:off x="4243234" y="462868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2t</a:t>
            </a:r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5C7859-8B01-4F32-BEE0-9D522A9176CF}"/>
              </a:ext>
            </a:extLst>
          </p:cNvPr>
          <p:cNvSpPr/>
          <p:nvPr/>
        </p:nvSpPr>
        <p:spPr>
          <a:xfrm>
            <a:off x="4898417" y="4636923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6 MW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E2C62-1D18-464A-9D1B-E912735E2F3C}"/>
              </a:ext>
            </a:extLst>
          </p:cNvPr>
          <p:cNvSpPr/>
          <p:nvPr/>
        </p:nvSpPr>
        <p:spPr>
          <a:xfrm>
            <a:off x="5695084" y="463692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655 MWh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138F6-A450-4F50-B489-F89107B93A7A}"/>
              </a:ext>
            </a:extLst>
          </p:cNvPr>
          <p:cNvSpPr/>
          <p:nvPr/>
        </p:nvSpPr>
        <p:spPr>
          <a:xfrm>
            <a:off x="7567772" y="462324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69 MW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B4482F-4A35-4097-B9A6-83C3778A9A64}"/>
              </a:ext>
            </a:extLst>
          </p:cNvPr>
          <p:cNvSpPr/>
          <p:nvPr/>
        </p:nvSpPr>
        <p:spPr>
          <a:xfrm>
            <a:off x="8742010" y="462324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8t</a:t>
            </a:r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AD2B3-823B-47C6-81DB-B05F4736BA8F}"/>
              </a:ext>
            </a:extLst>
          </p:cNvPr>
          <p:cNvSpPr/>
          <p:nvPr/>
        </p:nvSpPr>
        <p:spPr>
          <a:xfrm>
            <a:off x="9304770" y="46308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17 MW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0C3B2D-A0C9-412C-83B8-02167FFB9288}"/>
              </a:ext>
            </a:extLst>
          </p:cNvPr>
          <p:cNvSpPr/>
          <p:nvPr/>
        </p:nvSpPr>
        <p:spPr>
          <a:xfrm>
            <a:off x="10213993" y="4623246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213 MWh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3A241C-D7B5-45DF-AD78-58DEF8EDCA7B}"/>
              </a:ext>
            </a:extLst>
          </p:cNvPr>
          <p:cNvSpPr/>
          <p:nvPr/>
        </p:nvSpPr>
        <p:spPr>
          <a:xfrm>
            <a:off x="11512124" y="4630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E778BCC-05D6-41EA-BAF1-0790AE2BE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74" y="4303235"/>
            <a:ext cx="498646" cy="445457"/>
          </a:xfrm>
          <a:prstGeom prst="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E235754-4E44-4AA5-B35D-16FE66A11D1A}"/>
              </a:ext>
            </a:extLst>
          </p:cNvPr>
          <p:cNvCxnSpPr>
            <a:cxnSpLocks/>
          </p:cNvCxnSpPr>
          <p:nvPr/>
        </p:nvCxnSpPr>
        <p:spPr>
          <a:xfrm>
            <a:off x="187789" y="6172761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0123DA67-0C3A-485D-9A62-B2927BD10B79}"/>
              </a:ext>
            </a:extLst>
          </p:cNvPr>
          <p:cNvCxnSpPr>
            <a:cxnSpLocks/>
          </p:cNvCxnSpPr>
          <p:nvPr/>
        </p:nvCxnSpPr>
        <p:spPr>
          <a:xfrm>
            <a:off x="206940" y="5119690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E86F636-43FE-46D6-9C7B-BAEFAF341941}"/>
              </a:ext>
            </a:extLst>
          </p:cNvPr>
          <p:cNvCxnSpPr/>
          <p:nvPr/>
        </p:nvCxnSpPr>
        <p:spPr>
          <a:xfrm>
            <a:off x="7150443" y="3876845"/>
            <a:ext cx="0" cy="28446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2622EFB-7D06-472B-AFAA-34417754A707}"/>
              </a:ext>
            </a:extLst>
          </p:cNvPr>
          <p:cNvSpPr/>
          <p:nvPr/>
        </p:nvSpPr>
        <p:spPr>
          <a:xfrm>
            <a:off x="663292" y="1084763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Sans mobilité H</a:t>
            </a:r>
            <a:r>
              <a:rPr lang="fr-FR" sz="2400" b="1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D437FD-8F27-4898-828F-24C51CCCCAB9}"/>
              </a:ext>
            </a:extLst>
          </p:cNvPr>
          <p:cNvSpPr/>
          <p:nvPr/>
        </p:nvSpPr>
        <p:spPr>
          <a:xfrm>
            <a:off x="4633084" y="3259291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Faible facteur de charge des électrolyseurs (~10%)</a:t>
            </a:r>
          </a:p>
        </p:txBody>
      </p:sp>
    </p:spTree>
    <p:extLst>
      <p:ext uri="{BB962C8B-B14F-4D97-AF65-F5344CB8AC3E}">
        <p14:creationId xmlns:p14="http://schemas.microsoft.com/office/powerpoint/2010/main" val="41149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007D77-B61A-4188-A094-B5016B99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18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5D82E54-E8C3-4758-B33A-5230644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4" y="1825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le stockage réseau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A168A-1685-4DAF-B91C-A764C5901CED}"/>
              </a:ext>
            </a:extLst>
          </p:cNvPr>
          <p:cNvSpPr/>
          <p:nvPr/>
        </p:nvSpPr>
        <p:spPr>
          <a:xfrm>
            <a:off x="4071320" y="2117091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Optimum économique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DBE73E-A5C9-4FEF-851F-6C1EA9FBC95F}"/>
              </a:ext>
            </a:extLst>
          </p:cNvPr>
          <p:cNvSpPr/>
          <p:nvPr/>
        </p:nvSpPr>
        <p:spPr>
          <a:xfrm>
            <a:off x="8103635" y="2117091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Optimum environnemental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AA46D-9028-4799-BE33-E702BBF5026C}"/>
              </a:ext>
            </a:extLst>
          </p:cNvPr>
          <p:cNvSpPr/>
          <p:nvPr/>
        </p:nvSpPr>
        <p:spPr>
          <a:xfrm>
            <a:off x="63736" y="4021128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Transport terrestre collectif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32E11-5A0E-4E36-BB7D-2A81CDB17D32}"/>
              </a:ext>
            </a:extLst>
          </p:cNvPr>
          <p:cNvSpPr/>
          <p:nvPr/>
        </p:nvSpPr>
        <p:spPr>
          <a:xfrm>
            <a:off x="63844" y="5430890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Transport maritime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A8173-0C90-487A-A352-3F23B8335F31}"/>
              </a:ext>
            </a:extLst>
          </p:cNvPr>
          <p:cNvSpPr/>
          <p:nvPr/>
        </p:nvSpPr>
        <p:spPr>
          <a:xfrm>
            <a:off x="3473580" y="4021129"/>
            <a:ext cx="365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Diminution batterie de ~ 50 MWh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4E052-5BE5-4694-9226-3ADA1F132D52}"/>
              </a:ext>
            </a:extLst>
          </p:cNvPr>
          <p:cNvSpPr/>
          <p:nvPr/>
        </p:nvSpPr>
        <p:spPr>
          <a:xfrm>
            <a:off x="2783822" y="5292391"/>
            <a:ext cx="503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Suppression de l’Hydrogène « réseau »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au profit batteries (892 MWh)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BAF39-9B97-4A1C-A734-E08F80B209E3}"/>
              </a:ext>
            </a:extLst>
          </p:cNvPr>
          <p:cNvSpPr/>
          <p:nvPr/>
        </p:nvSpPr>
        <p:spPr>
          <a:xfrm>
            <a:off x="7330427" y="2465774"/>
            <a:ext cx="449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Renforcement des lignes 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diminution batterie (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sym typeface="Symbol" panose="05050102010706020507" pitchFamily="18" charset="2"/>
              </a:rPr>
              <a:t>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3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D1DC47-86B7-4731-B3BB-99D041A0CC7D}"/>
              </a:ext>
            </a:extLst>
          </p:cNvPr>
          <p:cNvSpPr/>
          <p:nvPr/>
        </p:nvSpPr>
        <p:spPr>
          <a:xfrm>
            <a:off x="8636283" y="3065188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+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d’ 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« réseau »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6D8FB-963B-4B1D-9EC4-3363FC00AAC7}"/>
              </a:ext>
            </a:extLst>
          </p:cNvPr>
          <p:cNvSpPr/>
          <p:nvPr/>
        </p:nvSpPr>
        <p:spPr>
          <a:xfrm>
            <a:off x="7460218" y="5292391"/>
            <a:ext cx="423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Fonctionnement avec capacité de batterie actuelle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639236-C0CB-4267-A967-B942934979F2}"/>
              </a:ext>
            </a:extLst>
          </p:cNvPr>
          <p:cNvSpPr/>
          <p:nvPr/>
        </p:nvSpPr>
        <p:spPr>
          <a:xfrm>
            <a:off x="3053655" y="2734527"/>
            <a:ext cx="4497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Pas de renforcement des lignes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A3BE1-D158-4A1A-AAE6-295092DEB651}"/>
              </a:ext>
            </a:extLst>
          </p:cNvPr>
          <p:cNvSpPr/>
          <p:nvPr/>
        </p:nvSpPr>
        <p:spPr>
          <a:xfrm>
            <a:off x="7460218" y="5886536"/>
            <a:ext cx="423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500 kg 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« réseau »</a:t>
            </a: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300 kW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PaC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866419-4655-44FD-8B34-85E4F404DFA5}"/>
              </a:ext>
            </a:extLst>
          </p:cNvPr>
          <p:cNvSpPr/>
          <p:nvPr/>
        </p:nvSpPr>
        <p:spPr>
          <a:xfrm>
            <a:off x="7460218" y="3882629"/>
            <a:ext cx="423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-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aux stations</a:t>
            </a:r>
          </a:p>
          <a:p>
            <a:pPr algn="ctr"/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H</a:t>
            </a:r>
            <a:r>
              <a:rPr lang="fr-FR" baseline="-25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2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« réseau 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2E80B-2FF7-4751-B6C2-B17135245C2F}"/>
              </a:ext>
            </a:extLst>
          </p:cNvPr>
          <p:cNvSpPr/>
          <p:nvPr/>
        </p:nvSpPr>
        <p:spPr>
          <a:xfrm>
            <a:off x="490871" y="1208526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Avec mobilité H</a:t>
            </a:r>
            <a:r>
              <a:rPr lang="fr-FR" sz="2400" b="1" baseline="-25000" dirty="0">
                <a:latin typeface="Roboto" panose="02000000000000000000" pitchFamily="2" charset="0"/>
                <a:ea typeface="Roboto" panose="02000000000000000000" pitchFamily="2" charset="0"/>
              </a:rPr>
              <a:t>2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(Autocars, train, secteur maritime)</a:t>
            </a:r>
            <a:endParaRPr lang="fr-FR" baseline="-25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469F81D-69C0-499C-9D96-22A79B44D339}"/>
              </a:ext>
            </a:extLst>
          </p:cNvPr>
          <p:cNvCxnSpPr>
            <a:cxnSpLocks/>
          </p:cNvCxnSpPr>
          <p:nvPr/>
        </p:nvCxnSpPr>
        <p:spPr>
          <a:xfrm>
            <a:off x="182227" y="3529788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4B482AD-B423-4923-895F-47915C6F42AF}"/>
              </a:ext>
            </a:extLst>
          </p:cNvPr>
          <p:cNvCxnSpPr>
            <a:cxnSpLocks/>
          </p:cNvCxnSpPr>
          <p:nvPr/>
        </p:nvCxnSpPr>
        <p:spPr>
          <a:xfrm>
            <a:off x="182227" y="4795752"/>
            <a:ext cx="110650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F608345-5BF6-4BD2-BE3B-9602B708EBF2}"/>
              </a:ext>
            </a:extLst>
          </p:cNvPr>
          <p:cNvCxnSpPr>
            <a:cxnSpLocks/>
          </p:cNvCxnSpPr>
          <p:nvPr/>
        </p:nvCxnSpPr>
        <p:spPr>
          <a:xfrm>
            <a:off x="7551516" y="2200295"/>
            <a:ext cx="0" cy="415605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099C8B-4088-4400-976E-208B3C2F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69" y="1654198"/>
            <a:ext cx="11611172" cy="470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Sécheresse énergétique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 (« </a:t>
            </a:r>
            <a:r>
              <a:rPr lang="fr-FR" sz="2400" dirty="0" err="1">
                <a:latin typeface="Roboto" panose="02000000000000000000" pitchFamily="2" charset="0"/>
                <a:ea typeface="Roboto" panose="02000000000000000000" pitchFamily="2" charset="0"/>
              </a:rPr>
              <a:t>Dunkelflaute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 »)</a:t>
            </a:r>
          </a:p>
          <a:p>
            <a:pPr marL="0" indent="0">
              <a:buNone/>
            </a:pP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fr-FR" sz="2200" dirty="0">
                <a:latin typeface="Roboto" panose="02000000000000000000" pitchFamily="2" charset="0"/>
                <a:ea typeface="Roboto" panose="02000000000000000000" pitchFamily="2" charset="0"/>
              </a:rPr>
              <a:t>succession de plusieurs jours de conditions météorologiques défavorables</a:t>
            </a:r>
          </a:p>
          <a:p>
            <a:pPr marL="0" indent="0">
              <a:buNone/>
            </a:pPr>
            <a:endParaRPr lang="fr-FR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Résultat de la littérature</a:t>
            </a:r>
          </a:p>
          <a:p>
            <a:pPr marL="0" indent="0">
              <a:buNone/>
            </a:pPr>
            <a:r>
              <a:rPr lang="fr-FR" sz="2200" dirty="0">
                <a:latin typeface="Roboto" panose="02000000000000000000" pitchFamily="2" charset="0"/>
                <a:ea typeface="Roboto" panose="02000000000000000000" pitchFamily="2" charset="0"/>
              </a:rPr>
              <a:t>optimisation annuelle </a:t>
            </a:r>
            <a:r>
              <a:rPr lang="fr-FR" sz="2200" u="sng" dirty="0">
                <a:latin typeface="Roboto" panose="02000000000000000000" pitchFamily="2" charset="0"/>
                <a:ea typeface="Roboto" panose="02000000000000000000" pitchFamily="2" charset="0"/>
              </a:rPr>
              <a:t>minimise</a:t>
            </a:r>
            <a:r>
              <a:rPr lang="fr-FR" sz="2200" dirty="0">
                <a:latin typeface="Roboto" panose="02000000000000000000" pitchFamily="2" charset="0"/>
                <a:ea typeface="Roboto" panose="02000000000000000000" pitchFamily="2" charset="0"/>
              </a:rPr>
              <a:t> besoin stockage </a:t>
            </a:r>
            <a:r>
              <a:rPr lang="fr-FR" sz="2200" i="1" dirty="0">
                <a:latin typeface="Roboto" panose="02000000000000000000" pitchFamily="2" charset="0"/>
                <a:ea typeface="Roboto" panose="02000000000000000000" pitchFamily="2" charset="0"/>
              </a:rPr>
              <a:t>vs</a:t>
            </a:r>
            <a:r>
              <a:rPr lang="fr-FR" sz="2200" dirty="0">
                <a:latin typeface="Roboto" panose="02000000000000000000" pitchFamily="2" charset="0"/>
                <a:ea typeface="Roboto" panose="02000000000000000000" pitchFamily="2" charset="0"/>
              </a:rPr>
              <a:t> optimisation pluriannuelle (15 – 35 ans)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Travail préliminaire sur La Réunion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Période de 5 ans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Estimation de données manquantes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Scénario combiné 2050</a:t>
            </a:r>
          </a:p>
          <a:p>
            <a:pPr lvl="1"/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Optimisation économique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2FB712-7BC7-46C4-82E4-182D81D79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53" y="4620820"/>
            <a:ext cx="5723116" cy="116596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6FFF7-9B96-40D2-BEA9-21C78134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19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7EA8AB0-EDFE-4FD9-A49D-E16CE3BF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4" y="1825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le stockage réseau</a:t>
            </a:r>
          </a:p>
        </p:txBody>
      </p:sp>
    </p:spTree>
    <p:extLst>
      <p:ext uri="{BB962C8B-B14F-4D97-AF65-F5344CB8AC3E}">
        <p14:creationId xmlns:p14="http://schemas.microsoft.com/office/powerpoint/2010/main" val="110789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8B513-206D-44D8-B5B1-51254AAD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Contexte – Motivations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1A0A0-B5B9-4ECB-B820-E8636569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87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Hydrogène énergie – une solution technologique de décarbonation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2020 – début d’une politique de soutien massif (Green Deal)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Les territoires insulaires : faible résilience énergétique et économique</a:t>
            </a:r>
          </a:p>
          <a:p>
            <a:endParaRPr lang="fr-FR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Quel(s) apport(s) de l’hydrogène pour la transition énergétique de ces territoires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AA034-A97E-460B-BE25-54EFC054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AB5DF4F-93EE-4A1F-ACE4-11329518458C}" type="slidenum">
              <a:rPr lang="fr-FR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fld>
            <a:endParaRPr lang="fr-F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0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FCBC16-2847-4B06-A45A-0E106AE4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3733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Épisodes de fortes pluies (Janvier/Février)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F78E7B-DBFE-4837-A973-7487B8C0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" y="2342731"/>
            <a:ext cx="5867890" cy="33331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8FD49E-2F06-416D-B2A7-5094E1DD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57" y="2408886"/>
            <a:ext cx="5715825" cy="320108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729EF-AE36-454D-8D8E-A9895794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20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E18939A-A84B-4A9A-9057-AB2F4D2F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4" y="1825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le stockage réseau</a:t>
            </a:r>
          </a:p>
        </p:txBody>
      </p:sp>
    </p:spTree>
    <p:extLst>
      <p:ext uri="{BB962C8B-B14F-4D97-AF65-F5344CB8AC3E}">
        <p14:creationId xmlns:p14="http://schemas.microsoft.com/office/powerpoint/2010/main" val="367489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930B84-E209-431C-9A7B-D950556C2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570252"/>
            <a:ext cx="11493844" cy="4351338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Perspectives :</a:t>
            </a:r>
          </a:p>
          <a:p>
            <a:pPr lvl="1">
              <a:buFontTx/>
              <a:buChar char="-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Période plus longue de simulation</a:t>
            </a:r>
          </a:p>
          <a:p>
            <a:pPr lvl="1">
              <a:buFontTx/>
              <a:buChar char="-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Qualité des données (estimation de la ressource)</a:t>
            </a:r>
          </a:p>
          <a:p>
            <a:pPr lvl="1">
              <a:buFontTx/>
              <a:buChar char="-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Optimisation « 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rolling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horizon »</a:t>
            </a:r>
          </a:p>
          <a:p>
            <a:pPr lvl="1">
              <a:buFontTx/>
              <a:buChar char="-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Gestion de la demande</a:t>
            </a:r>
          </a:p>
          <a:p>
            <a:pPr>
              <a:buFontTx/>
              <a:buChar char="-"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Thèse de Mirabelle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Scholten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(UMLP, FEMTO-ST, ENERGY-</a:t>
            </a:r>
            <a:r>
              <a:rPr lang="fr-FR" sz="2400" dirty="0" err="1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Lab</a:t>
            </a:r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)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2024-2027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DF9DB-8773-4947-9D9B-F14F28C3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21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50BEBEA-E346-4394-A3F1-46558E0D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4" y="1825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Hydrogène pour le stockage réseau</a:t>
            </a:r>
          </a:p>
        </p:txBody>
      </p:sp>
    </p:spTree>
    <p:extLst>
      <p:ext uri="{BB962C8B-B14F-4D97-AF65-F5344CB8AC3E}">
        <p14:creationId xmlns:p14="http://schemas.microsoft.com/office/powerpoint/2010/main" val="7550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4057-ADCA-4EB0-B198-35093D6F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Impacts socio-économique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9AD12-C258-4487-94CF-7D5AC5FE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8988" y="1454169"/>
            <a:ext cx="2743200" cy="365125"/>
          </a:xfrm>
        </p:spPr>
        <p:txBody>
          <a:bodyPr/>
          <a:lstStyle/>
          <a:p>
            <a:fld id="{AAB5DF4F-93EE-4A1F-ACE4-11329518458C}" type="slidenum">
              <a:rPr lang="fr-FR" smtClean="0"/>
              <a:t>22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52E30-0677-4AFB-BE13-FDD4553961FF}"/>
              </a:ext>
            </a:extLst>
          </p:cNvPr>
          <p:cNvSpPr/>
          <p:nvPr/>
        </p:nvSpPr>
        <p:spPr>
          <a:xfrm>
            <a:off x="6032203" y="1262214"/>
            <a:ext cx="209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activité économique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79EB4-F502-4880-B878-FA24885EE79B}"/>
              </a:ext>
            </a:extLst>
          </p:cNvPr>
          <p:cNvSpPr/>
          <p:nvPr/>
        </p:nvSpPr>
        <p:spPr>
          <a:xfrm>
            <a:off x="6663176" y="156501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emploi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DEA52-172B-4256-B46C-9F7A69445103}"/>
              </a:ext>
            </a:extLst>
          </p:cNvPr>
          <p:cNvSpPr/>
          <p:nvPr/>
        </p:nvSpPr>
        <p:spPr>
          <a:xfrm>
            <a:off x="6194618" y="1884120"/>
            <a:ext cx="1770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émission de GES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8CF6E-86E5-4115-9CAB-C1F94527DAB8}"/>
              </a:ext>
            </a:extLst>
          </p:cNvPr>
          <p:cNvSpPr/>
          <p:nvPr/>
        </p:nvSpPr>
        <p:spPr>
          <a:xfrm>
            <a:off x="2484751" y="1385129"/>
            <a:ext cx="315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Modèles Équilibres Généraux Calculables (MEGC)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4B430-2C64-4F12-B7D9-038ED5EA4FFD}"/>
              </a:ext>
            </a:extLst>
          </p:cNvPr>
          <p:cNvSpPr/>
          <p:nvPr/>
        </p:nvSpPr>
        <p:spPr>
          <a:xfrm>
            <a:off x="442926" y="1446880"/>
            <a:ext cx="159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Outil d’analyse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5AEF4C-7810-4BA1-9F1D-AAC8963E4D19}"/>
              </a:ext>
            </a:extLst>
          </p:cNvPr>
          <p:cNvSpPr/>
          <p:nvPr/>
        </p:nvSpPr>
        <p:spPr>
          <a:xfrm>
            <a:off x="103384" y="1817415"/>
            <a:ext cx="2268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Défi majeur : </a:t>
            </a:r>
            <a:r>
              <a:rPr lang="fr-FR" b="1" dirty="0"/>
              <a:t>modéliser l’inexistant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EFEF7-C17E-4A42-BA94-45C80088C46F}"/>
              </a:ext>
            </a:extLst>
          </p:cNvPr>
          <p:cNvSpPr/>
          <p:nvPr/>
        </p:nvSpPr>
        <p:spPr>
          <a:xfrm>
            <a:off x="30011" y="3151918"/>
            <a:ext cx="2395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Analyse coût de l’Hydrogène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521354-75AA-424F-9BCB-0BADB19E1A43}"/>
              </a:ext>
            </a:extLst>
          </p:cNvPr>
          <p:cNvSpPr/>
          <p:nvPr/>
        </p:nvSpPr>
        <p:spPr>
          <a:xfrm>
            <a:off x="2565476" y="3146147"/>
            <a:ext cx="3248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Analyses technico-économiques</a:t>
            </a:r>
          </a:p>
          <a:p>
            <a:pPr algn="ctr"/>
            <a:r>
              <a:rPr lang="fr-FR" dirty="0"/>
              <a:t>Approche dominante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E3AF0-4B0B-4E03-8B37-E047C025FE5E}"/>
              </a:ext>
            </a:extLst>
          </p:cNvPr>
          <p:cNvSpPr/>
          <p:nvPr/>
        </p:nvSpPr>
        <p:spPr>
          <a:xfrm>
            <a:off x="6641551" y="3095641"/>
            <a:ext cx="60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coût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C8BF-8E7D-4A17-9689-4D7F64B49B54}"/>
              </a:ext>
            </a:extLst>
          </p:cNvPr>
          <p:cNvSpPr/>
          <p:nvPr/>
        </p:nvSpPr>
        <p:spPr>
          <a:xfrm>
            <a:off x="6223025" y="3440133"/>
            <a:ext cx="142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compétitivité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03800-E157-40EF-8CE4-802D43A88226}"/>
              </a:ext>
            </a:extLst>
          </p:cNvPr>
          <p:cNvSpPr/>
          <p:nvPr/>
        </p:nvSpPr>
        <p:spPr>
          <a:xfrm>
            <a:off x="8157193" y="3290418"/>
            <a:ext cx="69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LCOH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29F5D-81FD-4819-B3AF-91698FFF910D}"/>
              </a:ext>
            </a:extLst>
          </p:cNvPr>
          <p:cNvSpPr/>
          <p:nvPr/>
        </p:nvSpPr>
        <p:spPr>
          <a:xfrm>
            <a:off x="9471619" y="3143655"/>
            <a:ext cx="141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Projets isolés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9EBD00-5A14-44CB-9719-81418A14CEA2}"/>
              </a:ext>
            </a:extLst>
          </p:cNvPr>
          <p:cNvSpPr/>
          <p:nvPr/>
        </p:nvSpPr>
        <p:spPr>
          <a:xfrm>
            <a:off x="9369356" y="3585288"/>
            <a:ext cx="162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Coûts systèmes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875070-A080-46CD-9CA1-4CD711C3337F}"/>
              </a:ext>
            </a:extLst>
          </p:cNvPr>
          <p:cNvSpPr/>
          <p:nvPr/>
        </p:nvSpPr>
        <p:spPr>
          <a:xfrm>
            <a:off x="9539756" y="3929780"/>
            <a:ext cx="12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Externalités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BC21F-3BF8-4088-A953-A011930B7168}"/>
              </a:ext>
            </a:extLst>
          </p:cNvPr>
          <p:cNvSpPr/>
          <p:nvPr/>
        </p:nvSpPr>
        <p:spPr>
          <a:xfrm>
            <a:off x="3278846" y="4294211"/>
            <a:ext cx="4721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Coûts construits selon méthodologie et l’objectif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 Pas intrinsèquement neutres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698C8-0DB7-4E5D-A653-85FDD5BB19BD}"/>
              </a:ext>
            </a:extLst>
          </p:cNvPr>
          <p:cNvSpPr/>
          <p:nvPr/>
        </p:nvSpPr>
        <p:spPr>
          <a:xfrm>
            <a:off x="253559" y="5658208"/>
            <a:ext cx="196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Recommandations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36D45-0C4E-4620-AB01-A3900F606205}"/>
              </a:ext>
            </a:extLst>
          </p:cNvPr>
          <p:cNvSpPr/>
          <p:nvPr/>
        </p:nvSpPr>
        <p:spPr>
          <a:xfrm>
            <a:off x="2484751" y="5283917"/>
            <a:ext cx="972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Questionner nos propres hypothèses </a:t>
            </a:r>
            <a:r>
              <a:rPr lang="fr-FR" dirty="0">
                <a:sym typeface="Wingdings" panose="05000000000000000000" pitchFamily="2" charset="2"/>
              </a:rPr>
              <a:t> expliciter les biais des scénarios (vision du monde non neutre)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E86DC7-C3A9-426C-922C-04490ABDD39F}"/>
              </a:ext>
            </a:extLst>
          </p:cNvPr>
          <p:cNvSpPr/>
          <p:nvPr/>
        </p:nvSpPr>
        <p:spPr>
          <a:xfrm>
            <a:off x="2484751" y="5658208"/>
            <a:ext cx="530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Saisir la complexité par une approche interdisciplinaire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72B5CC-CCDD-4707-9752-B99DC9F2B26C}"/>
              </a:ext>
            </a:extLst>
          </p:cNvPr>
          <p:cNvSpPr/>
          <p:nvPr/>
        </p:nvSpPr>
        <p:spPr>
          <a:xfrm>
            <a:off x="2484751" y="6037999"/>
            <a:ext cx="831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Analyse au niveau du système territorial (au-delà du dispositif technique) 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 co-construction avec acteurs locaux</a:t>
            </a:r>
            <a:endParaRPr lang="fr-FR" dirty="0"/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9F8DE331-AE9E-4003-8D68-F576F038FAF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5DF4F-93EE-4A1F-ACE4-11329518458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86AE94-CC50-4156-80A7-763C1FB477A4}"/>
              </a:ext>
            </a:extLst>
          </p:cNvPr>
          <p:cNvSpPr/>
          <p:nvPr/>
        </p:nvSpPr>
        <p:spPr>
          <a:xfrm>
            <a:off x="8451034" y="1397523"/>
            <a:ext cx="346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Effet macro-économique sensible </a:t>
            </a:r>
            <a:r>
              <a:rPr lang="fr-FR" b="1" dirty="0"/>
              <a:t>si</a:t>
            </a:r>
            <a:r>
              <a:rPr lang="fr-FR" dirty="0"/>
              <a:t> création filière locale H₂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01A74092-7E86-47D3-BD4B-9C03CEE28989}"/>
              </a:ext>
            </a:extLst>
          </p:cNvPr>
          <p:cNvSpPr/>
          <p:nvPr/>
        </p:nvSpPr>
        <p:spPr>
          <a:xfrm>
            <a:off x="5726061" y="1630338"/>
            <a:ext cx="306141" cy="1858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48C1A019-0ED2-41C0-8431-6AE7C2BBFC43}"/>
              </a:ext>
            </a:extLst>
          </p:cNvPr>
          <p:cNvSpPr/>
          <p:nvPr/>
        </p:nvSpPr>
        <p:spPr>
          <a:xfrm>
            <a:off x="8209802" y="1615357"/>
            <a:ext cx="306141" cy="1858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492F6B3B-E219-47C3-91BE-CFF92AA32537}"/>
              </a:ext>
            </a:extLst>
          </p:cNvPr>
          <p:cNvSpPr/>
          <p:nvPr/>
        </p:nvSpPr>
        <p:spPr>
          <a:xfrm>
            <a:off x="5830608" y="3386000"/>
            <a:ext cx="306141" cy="1858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0F38DCF9-934C-4DE6-A29F-B8B881BF4F21}"/>
              </a:ext>
            </a:extLst>
          </p:cNvPr>
          <p:cNvSpPr/>
          <p:nvPr/>
        </p:nvSpPr>
        <p:spPr>
          <a:xfrm>
            <a:off x="7769611" y="3386000"/>
            <a:ext cx="306141" cy="1858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8C354029-7AF1-46E6-850B-0D05198983A8}"/>
              </a:ext>
            </a:extLst>
          </p:cNvPr>
          <p:cNvSpPr/>
          <p:nvPr/>
        </p:nvSpPr>
        <p:spPr>
          <a:xfrm>
            <a:off x="8936517" y="3386000"/>
            <a:ext cx="306141" cy="1858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760CEBE-C2B3-442A-941B-7476DF98B521}"/>
              </a:ext>
            </a:extLst>
          </p:cNvPr>
          <p:cNvCxnSpPr/>
          <p:nvPr/>
        </p:nvCxnSpPr>
        <p:spPr>
          <a:xfrm flipH="1">
            <a:off x="9865453" y="3571874"/>
            <a:ext cx="650147" cy="80717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6CA95AD-BF7D-4EF0-90E1-05C1C5592826}"/>
              </a:ext>
            </a:extLst>
          </p:cNvPr>
          <p:cNvCxnSpPr>
            <a:cxnSpLocks/>
          </p:cNvCxnSpPr>
          <p:nvPr/>
        </p:nvCxnSpPr>
        <p:spPr>
          <a:xfrm>
            <a:off x="9802928" y="3570755"/>
            <a:ext cx="769113" cy="78724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84E1F4E-7F72-4C77-91EE-44ED4D20753B}"/>
              </a:ext>
            </a:extLst>
          </p:cNvPr>
          <p:cNvSpPr/>
          <p:nvPr/>
        </p:nvSpPr>
        <p:spPr>
          <a:xfrm>
            <a:off x="83468" y="1845107"/>
            <a:ext cx="2288818" cy="64633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5D233-9F7C-45D3-8049-C7F04145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" y="136525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F356B-57ED-4727-BE1B-4D49D4BD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18" y="1353803"/>
            <a:ext cx="10735963" cy="5054065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Hydrogène : un levier stratégique (ni panacée, ni gadget)</a:t>
            </a:r>
          </a:p>
          <a:p>
            <a:pPr marL="0" indent="0">
              <a:buNone/>
            </a:pPr>
            <a:endParaRPr lang="fr-FR" sz="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  → Pertinent pour la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mobilité lourde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(autocars, train, maritime)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		  le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stockage saisonnier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  → Complémentaire aux batteries dans un mix 100 %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EnR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Limites actuelles</a:t>
            </a:r>
          </a:p>
          <a:p>
            <a:pPr marL="0" indent="0">
              <a:buNone/>
            </a:pPr>
            <a:endParaRPr lang="fr-FR" sz="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→ Coûts élevés pour l’équilibrage journalier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→ Faible facteur de charge des électrolyseurs sans mutualisation des usages</a:t>
            </a:r>
          </a:p>
          <a:p>
            <a:pPr marL="0" indent="0">
              <a:buNone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Enjeux clés pour demain</a:t>
            </a:r>
          </a:p>
          <a:p>
            <a:pPr marL="0" indent="0">
              <a:buNone/>
            </a:pPr>
            <a:endParaRPr lang="fr-FR" sz="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→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Anticiper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les infrastructures &amp; les compétences locales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→ </a:t>
            </a:r>
            <a:r>
              <a:rPr lang="fr-FR" b="1" dirty="0" err="1">
                <a:latin typeface="Roboto" panose="02000000000000000000" pitchFamily="2" charset="0"/>
                <a:ea typeface="Roboto" panose="02000000000000000000" pitchFamily="2" charset="0"/>
              </a:rPr>
              <a:t>Co-construire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des trajectoires territoriales avec les acteurs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→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Approche interdisciplinaire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pour saisir la complexité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socio-technique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C75F97-6FCB-4856-A3B0-9831034D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11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CA2FB-9702-4139-9FEF-E0523273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Usages de l’hydrogène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762204-27A6-492B-B99A-6FA2203F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6C53C0-8B96-4904-8044-0F5DF5AF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00" y="2143335"/>
            <a:ext cx="9825202" cy="34913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428650-BB41-4027-AAAF-C114F411C728}"/>
              </a:ext>
            </a:extLst>
          </p:cNvPr>
          <p:cNvSpPr txBox="1"/>
          <p:nvPr/>
        </p:nvSpPr>
        <p:spPr>
          <a:xfrm>
            <a:off x="8773297" y="56245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Source : Thèse A. François</a:t>
            </a:r>
          </a:p>
        </p:txBody>
      </p:sp>
    </p:spTree>
    <p:extLst>
      <p:ext uri="{BB962C8B-B14F-4D97-AF65-F5344CB8AC3E}">
        <p14:creationId xmlns:p14="http://schemas.microsoft.com/office/powerpoint/2010/main" val="84464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90FB5F6-ACCB-4412-A9BB-5E2DBBB0C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RESTOR Project </a:t>
            </a:r>
            <a:br>
              <a:rPr lang="de-DE" dirty="0"/>
            </a:br>
            <a:r>
              <a:rPr lang="de-DE" b="1" dirty="0" err="1"/>
              <a:t>R</a:t>
            </a:r>
            <a:r>
              <a:rPr lang="de-DE" dirty="0" err="1"/>
              <a:t>enewable</a:t>
            </a:r>
            <a:r>
              <a:rPr lang="de-DE" dirty="0"/>
              <a:t> </a:t>
            </a:r>
            <a:r>
              <a:rPr lang="de-DE" b="1" dirty="0"/>
              <a:t>E</a:t>
            </a:r>
            <a:r>
              <a:rPr lang="de-DE" dirty="0"/>
              <a:t>nergy </a:t>
            </a:r>
            <a:r>
              <a:rPr lang="de-DE" b="1" dirty="0" err="1"/>
              <a:t>STOR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islandic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33A66-6497-4CCC-B302-0B6FD0FD2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96101" y="6441032"/>
            <a:ext cx="3404525" cy="39991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© 2024 – </a:t>
            </a:r>
            <a:r>
              <a:rPr kumimoji="0" lang="de-D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CETPartnership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| </a:t>
            </a:r>
            <a:fld id="{AABDEC84-EF9A-4CAE-9DB7-B30F1ADF071F}" type="slidenum">
              <a:rPr kumimoji="0" lang="de-DE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C9DDE4-2001-4281-95FF-E06742965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5"/>
            <a:ext cx="3151390" cy="31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7AD80-E731-409E-A9B2-62A7E75A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Main objective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EE60F8-1A35-44DC-934B-09D5025139E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9064" y="1638243"/>
            <a:ext cx="11213872" cy="4854632"/>
          </a:xfrm>
        </p:spPr>
        <p:txBody>
          <a:bodyPr/>
          <a:lstStyle/>
          <a:p>
            <a:r>
              <a:rPr lang="fr-FR" b="1" dirty="0" err="1">
                <a:latin typeface="Roboto" panose="02000000000000000000" pitchFamily="2" charset="0"/>
                <a:ea typeface="Roboto" panose="02000000000000000000" pitchFamily="2" charset="0"/>
              </a:rPr>
              <a:t>Develop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r-FR" b="1" dirty="0" err="1">
                <a:latin typeface="Roboto" panose="02000000000000000000" pitchFamily="2" charset="0"/>
                <a:ea typeface="Roboto" panose="02000000000000000000" pitchFamily="2" charset="0"/>
              </a:rPr>
              <a:t>apply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a multi-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criteria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Renewable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Energy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STORage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planning model for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islands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  <a:p>
            <a:pPr marL="0" indent="0"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	… to 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their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dirty="0" err="1">
                <a:latin typeface="Roboto" panose="02000000000000000000" pitchFamily="2" charset="0"/>
                <a:ea typeface="Roboto" panose="02000000000000000000" pitchFamily="2" charset="0"/>
              </a:rPr>
              <a:t>decision-making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their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energy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system transformation…</a:t>
            </a:r>
          </a:p>
          <a:p>
            <a:pPr marL="0" indent="0"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	…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including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sustainability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criteria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economic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environmental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technical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, social)…</a:t>
            </a:r>
          </a:p>
          <a:p>
            <a:pPr marL="0" indent="0"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	… for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evaluation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selection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ranking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energy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storage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projects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67245B-3C04-4B2C-81F8-C479FC25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17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ABCB2-3183-4369-A8CA-2AA19124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Methods and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steps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122A4A-A569-4404-BC35-2E336D09EB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9064" y="1749642"/>
            <a:ext cx="11213872" cy="4222790"/>
          </a:xfrm>
        </p:spPr>
        <p:txBody>
          <a:bodyPr>
            <a:normAutofit fontScale="92500"/>
          </a:bodyPr>
          <a:lstStyle/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Development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RESTOR Multi-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Criteria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Decision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planning model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Application of the RESTOR Model to the 4 Pilots and comparative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analysis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the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Model validation,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replication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scaling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to Follower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Islands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Development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policy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issues, business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models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recommendations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470D0-24BE-4CC7-868A-5738FD31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11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39620-4347-4621-8779-EBF2D619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Expected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301B4-4562-4A8F-AB91-1918997309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9064" y="1782593"/>
            <a:ext cx="11213872" cy="390151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Guidance to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regional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planners and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Decision-Makers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to</a:t>
            </a:r>
          </a:p>
          <a:p>
            <a:pPr lvl="1"/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Identify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Implement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Integrate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01168" lvl="1" indent="0">
              <a:buNone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Appropriate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portfolio of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energy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storage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projects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existing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planned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Renewable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Energy production plants.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63F57E-F205-4FBE-B20D-A55DD242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0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4674B-6AFA-4D6F-8DEA-96DE4217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Partners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DC48A-AF30-4195-9A47-C4C86D5B35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9064" y="1690688"/>
            <a:ext cx="11213872" cy="4263980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Uppsala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coordinator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Austrian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Institute of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Technology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Region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Gotland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Galway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Comharchumann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Forbartha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Arann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LATEC (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Private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R&amp;D Institute)</a:t>
            </a:r>
          </a:p>
          <a:p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of La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Reunion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6E195-1EF5-4CF0-B83E-F3794931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01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9E9B3-C907-4946-8024-3D678806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Projet HyLES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D348B-BB7F-4A64-A9DA-944A363F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026"/>
            <a:ext cx="8528222" cy="87315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Intégration de l’hydrogène pour l’indépendance énergétique et la neutralité carbone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CFF0A0-829B-4FBC-A1B1-D5021188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3F58FA-0403-47EE-9490-5A283E65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1" y="3040267"/>
            <a:ext cx="1229755" cy="12297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5DFEFF-E696-49BF-9265-59E76C7B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89" y="3226134"/>
            <a:ext cx="904360" cy="9043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D71E31-0877-4094-B357-CC9D3952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482" y="3114038"/>
            <a:ext cx="1318311" cy="131831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06FA4E8-B2EC-4681-B7A8-AA6B9141B7C4}"/>
              </a:ext>
            </a:extLst>
          </p:cNvPr>
          <p:cNvSpPr/>
          <p:nvPr/>
        </p:nvSpPr>
        <p:spPr>
          <a:xfrm>
            <a:off x="7099219" y="5036234"/>
            <a:ext cx="2137194" cy="812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Sciences pour l’Ingénieur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8D11A3-5CF1-4789-A516-E8CB12E77990}"/>
              </a:ext>
            </a:extLst>
          </p:cNvPr>
          <p:cNvSpPr/>
          <p:nvPr/>
        </p:nvSpPr>
        <p:spPr>
          <a:xfrm>
            <a:off x="7909196" y="5679777"/>
            <a:ext cx="2262912" cy="812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Sciences du climat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5072D35-5B58-4324-B400-C3A2F88E3DA8}"/>
              </a:ext>
            </a:extLst>
          </p:cNvPr>
          <p:cNvSpPr/>
          <p:nvPr/>
        </p:nvSpPr>
        <p:spPr>
          <a:xfrm>
            <a:off x="8956800" y="5069087"/>
            <a:ext cx="2262912" cy="812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Sciences humaines et sociales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F887B-DEA3-4651-B32A-F2EF4D485D23}"/>
              </a:ext>
            </a:extLst>
          </p:cNvPr>
          <p:cNvSpPr/>
          <p:nvPr/>
        </p:nvSpPr>
        <p:spPr>
          <a:xfrm>
            <a:off x="513635" y="4581329"/>
            <a:ext cx="4071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Intégration à l’échelle locale </a:t>
            </a:r>
            <a:endParaRPr lang="fr-FR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FF3ADD-EDEE-4B83-844C-F0A370DDE622}"/>
              </a:ext>
            </a:extLst>
          </p:cNvPr>
          <p:cNvSpPr/>
          <p:nvPr/>
        </p:nvSpPr>
        <p:spPr>
          <a:xfrm>
            <a:off x="489893" y="5855431"/>
            <a:ext cx="4039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Intégration à l’échelle de l’île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D7F7B-70FA-4334-9B82-7596366F0D73}"/>
              </a:ext>
            </a:extLst>
          </p:cNvPr>
          <p:cNvSpPr/>
          <p:nvPr/>
        </p:nvSpPr>
        <p:spPr>
          <a:xfrm>
            <a:off x="10383794" y="5808178"/>
            <a:ext cx="1940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Verrous et Impacts socio-économique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764066-6B58-4983-A32B-59F26630A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02" y="3306461"/>
            <a:ext cx="1364041" cy="3496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8971A6E-E750-4E8E-B2DD-0AECB0695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300" y="3221180"/>
            <a:ext cx="1096541" cy="6731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030131-ECAE-475B-921A-65B714B87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548" y="3298651"/>
            <a:ext cx="1276791" cy="4336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8ADA990-DCB6-4785-934A-57D9C9460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400" y="3046885"/>
            <a:ext cx="849945" cy="8717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C88D2A1-C858-46D3-A8C2-04621DE919EC}"/>
              </a:ext>
            </a:extLst>
          </p:cNvPr>
          <p:cNvSpPr/>
          <p:nvPr/>
        </p:nvSpPr>
        <p:spPr>
          <a:xfrm>
            <a:off x="6485685" y="5808178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Modélisations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8030F-0529-43F4-9C00-089733216A11}"/>
              </a:ext>
            </a:extLst>
          </p:cNvPr>
          <p:cNvSpPr/>
          <p:nvPr/>
        </p:nvSpPr>
        <p:spPr>
          <a:xfrm>
            <a:off x="337046" y="5109659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Transports en commun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18430A-20E1-458B-9122-CE85471C3721}"/>
              </a:ext>
            </a:extLst>
          </p:cNvPr>
          <p:cNvSpPr/>
          <p:nvPr/>
        </p:nvSpPr>
        <p:spPr>
          <a:xfrm>
            <a:off x="2733229" y="5111657"/>
            <a:ext cx="1954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latin typeface="Roboto" panose="02000000000000000000" pitchFamily="2" charset="0"/>
                <a:ea typeface="Roboto" panose="02000000000000000000" pitchFamily="2" charset="0"/>
              </a:rPr>
              <a:t>Activités portuaires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D9210-CE72-4F7C-98E7-4BED8F872412}"/>
              </a:ext>
            </a:extLst>
          </p:cNvPr>
          <p:cNvSpPr/>
          <p:nvPr/>
        </p:nvSpPr>
        <p:spPr>
          <a:xfrm>
            <a:off x="8238" y="2916195"/>
            <a:ext cx="481655" cy="39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1631-7A95-4A1B-A0E7-81949A109AF3}"/>
              </a:ext>
            </a:extLst>
          </p:cNvPr>
          <p:cNvSpPr/>
          <p:nvPr/>
        </p:nvSpPr>
        <p:spPr>
          <a:xfrm>
            <a:off x="1751955" y="3011624"/>
            <a:ext cx="481655" cy="39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676758E-D71B-4665-94A3-F789F385D18E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101710" y="370848"/>
            <a:ext cx="3023692" cy="885081"/>
          </a:xfrm>
          <a:prstGeom prst="rect">
            <a:avLst/>
          </a:prstGeom>
          <a:ln w="0">
            <a:noFill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BF7636C-0446-4A8F-A620-265BBC604A86}"/>
              </a:ext>
            </a:extLst>
          </p:cNvPr>
          <p:cNvSpPr/>
          <p:nvPr/>
        </p:nvSpPr>
        <p:spPr>
          <a:xfrm>
            <a:off x="1255112" y="2511381"/>
            <a:ext cx="2463114" cy="54965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territoires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2A5A3E8-632A-4BDA-8832-43C1F5407796}"/>
              </a:ext>
            </a:extLst>
          </p:cNvPr>
          <p:cNvSpPr/>
          <p:nvPr/>
        </p:nvSpPr>
        <p:spPr>
          <a:xfrm>
            <a:off x="8018064" y="2516683"/>
            <a:ext cx="2463114" cy="54965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laboratoires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F770469-330E-4ED3-AA54-0768BAF04948}"/>
              </a:ext>
            </a:extLst>
          </p:cNvPr>
          <p:cNvSpPr/>
          <p:nvPr/>
        </p:nvSpPr>
        <p:spPr>
          <a:xfrm>
            <a:off x="7360508" y="4214729"/>
            <a:ext cx="4011827" cy="54965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Approche pluridisciplinaire</a:t>
            </a:r>
          </a:p>
        </p:txBody>
      </p:sp>
    </p:spTree>
    <p:extLst>
      <p:ext uri="{BB962C8B-B14F-4D97-AF65-F5344CB8AC3E}">
        <p14:creationId xmlns:p14="http://schemas.microsoft.com/office/powerpoint/2010/main" val="20366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23" grpId="0"/>
      <p:bldP spid="24" grpId="0"/>
      <p:bldP spid="25" grpId="0"/>
      <p:bldP spid="26" grpId="0" animBg="1"/>
      <p:bldP spid="27" grpId="0" animBg="1"/>
      <p:bldP spid="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52B8-B9C2-41A8-8B5E-9970D0B5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05" y="233320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Pilots and Follower 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islands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29AEE0-037B-420D-9819-62E0263F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2024 – CETPartnership | </a:t>
            </a:r>
            <a:fld id="{AABDEC84-EF9A-4CAE-9DB7-B30F1ADF071F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0B8CEA-2C44-4A6E-9D52-839927351E2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947652" y="1166515"/>
            <a:ext cx="10075024" cy="51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5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6CCA0-A114-425B-86C3-2AAA14B3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Changement climatique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DDB903-DCDE-4254-83A8-3463DE02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Température</a:t>
            </a:r>
          </a:p>
          <a:p>
            <a:pPr lvl="1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Production PV</a:t>
            </a:r>
          </a:p>
          <a:p>
            <a:pPr lvl="1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Consommation électrique</a:t>
            </a:r>
          </a:p>
          <a:p>
            <a:pPr marL="457200" lvl="1" indent="0">
              <a:buNone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Précipitation</a:t>
            </a:r>
          </a:p>
          <a:p>
            <a:pPr lvl="1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Hydraulique</a:t>
            </a:r>
          </a:p>
          <a:p>
            <a:pPr lvl="1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Biomasse</a:t>
            </a:r>
          </a:p>
          <a:p>
            <a:pPr marL="0" indent="0">
              <a:buNone/>
            </a:pPr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55118-FC52-42D4-B45B-567B983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31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5454E6D-AB1B-4ABB-86EB-4F8C38E2EE61}"/>
              </a:ext>
            </a:extLst>
          </p:cNvPr>
          <p:cNvCxnSpPr/>
          <p:nvPr/>
        </p:nvCxnSpPr>
        <p:spPr>
          <a:xfrm flipH="1">
            <a:off x="1696995" y="3429000"/>
            <a:ext cx="1194486" cy="150546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59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95AC94-EB80-478D-BC11-97ACDEDE51FD}"/>
              </a:ext>
            </a:extLst>
          </p:cNvPr>
          <p:cNvSpPr txBox="1"/>
          <p:nvPr/>
        </p:nvSpPr>
        <p:spPr>
          <a:xfrm>
            <a:off x="1375617" y="379238"/>
            <a:ext cx="944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Décomposition spatiale, temporelle et sectorielle de la courbe de charge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0388BA-8DB3-4480-8DE1-E6D5171F646B}"/>
              </a:ext>
            </a:extLst>
          </p:cNvPr>
          <p:cNvSpPr txBox="1"/>
          <p:nvPr/>
        </p:nvSpPr>
        <p:spPr>
          <a:xfrm>
            <a:off x="1933286" y="1392294"/>
            <a:ext cx="34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Méthode « Bottom-up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C45E20-37BD-4228-A275-3B35CF6F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92" y="1334631"/>
            <a:ext cx="4225039" cy="29398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0D9B9B-2C8C-4468-AFD2-96A1950C8335}"/>
              </a:ext>
            </a:extLst>
          </p:cNvPr>
          <p:cNvSpPr txBox="1"/>
          <p:nvPr/>
        </p:nvSpPr>
        <p:spPr>
          <a:xfrm>
            <a:off x="68619" y="2706820"/>
            <a:ext cx="320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Modèle probabiliste développée par Dr. U. </a:t>
            </a:r>
            <a:r>
              <a:rPr lang="fr-FR" dirty="0" err="1"/>
              <a:t>Wilke</a:t>
            </a:r>
            <a:r>
              <a:rPr lang="fr-FR" dirty="0"/>
              <a:t> – Thèse EPFL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2F29A-A6B7-4B97-BA9F-ABEFEE30DB5C}"/>
              </a:ext>
            </a:extLst>
          </p:cNvPr>
          <p:cNvSpPr txBox="1"/>
          <p:nvPr/>
        </p:nvSpPr>
        <p:spPr>
          <a:xfrm>
            <a:off x="887055" y="2109465"/>
            <a:ext cx="13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Résidentiel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B6AE4F-CDBC-40FB-A451-E2CA45AA5FDB}"/>
              </a:ext>
            </a:extLst>
          </p:cNvPr>
          <p:cNvSpPr txBox="1"/>
          <p:nvPr/>
        </p:nvSpPr>
        <p:spPr>
          <a:xfrm>
            <a:off x="4663102" y="2118859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Tertiaire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AA7260-194F-48BF-A000-C9FD5B88C716}"/>
              </a:ext>
            </a:extLst>
          </p:cNvPr>
          <p:cNvSpPr txBox="1"/>
          <p:nvPr/>
        </p:nvSpPr>
        <p:spPr>
          <a:xfrm>
            <a:off x="104154" y="3480793"/>
            <a:ext cx="307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Occupation horaire du ménage</a:t>
            </a:r>
          </a:p>
          <a:p>
            <a:pPr algn="ctr"/>
            <a:r>
              <a:rPr lang="fr-FR" dirty="0"/>
              <a:t>Activités des ménages (Time Use Survey – France)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0592ED-BE7E-4F1E-B4DD-AF0B5DF152D7}"/>
              </a:ext>
            </a:extLst>
          </p:cNvPr>
          <p:cNvSpPr txBox="1"/>
          <p:nvPr/>
        </p:nvSpPr>
        <p:spPr>
          <a:xfrm>
            <a:off x="103282" y="5721909"/>
            <a:ext cx="31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 annuelle par IRIS (INSEE)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4A5813-BF90-4229-B745-B1FDC55443E5}"/>
              </a:ext>
            </a:extLst>
          </p:cNvPr>
          <p:cNvSpPr txBox="1"/>
          <p:nvPr/>
        </p:nvSpPr>
        <p:spPr>
          <a:xfrm>
            <a:off x="3777849" y="2842148"/>
            <a:ext cx="311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Courbe de charges type de 2 secteurs : bureaux, commerces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DEFFD1-955E-4587-A3C2-3CD81A1B6480}"/>
              </a:ext>
            </a:extLst>
          </p:cNvPr>
          <p:cNvSpPr txBox="1"/>
          <p:nvPr/>
        </p:nvSpPr>
        <p:spPr>
          <a:xfrm>
            <a:off x="4044756" y="3864190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6670FD-F217-4789-9E69-9078915EC06F}"/>
              </a:ext>
            </a:extLst>
          </p:cNvPr>
          <p:cNvSpPr txBox="1"/>
          <p:nvPr/>
        </p:nvSpPr>
        <p:spPr>
          <a:xfrm>
            <a:off x="5505986" y="3858641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Week-end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C20102-696D-46F5-940C-B1DC53102A96}"/>
              </a:ext>
            </a:extLst>
          </p:cNvPr>
          <p:cNvSpPr txBox="1"/>
          <p:nvPr/>
        </p:nvSpPr>
        <p:spPr>
          <a:xfrm>
            <a:off x="3865307" y="4567198"/>
            <a:ext cx="32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Conso annuelle par IRIS (INSEE)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0BE65D-C888-4F45-83FF-F4C1AF998CFD}"/>
              </a:ext>
            </a:extLst>
          </p:cNvPr>
          <p:cNvSpPr txBox="1"/>
          <p:nvPr/>
        </p:nvSpPr>
        <p:spPr>
          <a:xfrm>
            <a:off x="1841062" y="6420160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Manque : industries, hôtels/restaurants… </a:t>
            </a:r>
          </a:p>
        </p:txBody>
      </p:sp>
      <p:pic>
        <p:nvPicPr>
          <p:cNvPr id="17" name="Image 16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DE43E497-A59E-8C3E-1D52-E6C064F4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92" y="4964104"/>
            <a:ext cx="4902744" cy="1858680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C9A6BC0-E18E-454D-B7B9-693457D5DAF8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672901" y="1761626"/>
            <a:ext cx="1274406" cy="3478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A7C5380-CEE1-4F3E-86B7-8F42CDBF43D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122579" y="1759238"/>
            <a:ext cx="1060316" cy="359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69D263F-2DD3-43B5-B196-FE52EDC1E4ED}"/>
              </a:ext>
            </a:extLst>
          </p:cNvPr>
          <p:cNvSpPr/>
          <p:nvPr/>
        </p:nvSpPr>
        <p:spPr>
          <a:xfrm>
            <a:off x="43477" y="2109465"/>
            <a:ext cx="3258848" cy="42330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E71C3CF-CBE2-43E5-90CA-D0839903AC9A}"/>
              </a:ext>
            </a:extLst>
          </p:cNvPr>
          <p:cNvSpPr/>
          <p:nvPr/>
        </p:nvSpPr>
        <p:spPr>
          <a:xfrm>
            <a:off x="3708369" y="2115583"/>
            <a:ext cx="3258848" cy="42269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C06B237-CEBA-4047-BF7A-0DF1838E5AFD}"/>
              </a:ext>
            </a:extLst>
          </p:cNvPr>
          <p:cNvSpPr txBox="1"/>
          <p:nvPr/>
        </p:nvSpPr>
        <p:spPr>
          <a:xfrm>
            <a:off x="8049302" y="4625550"/>
            <a:ext cx="268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Véhicules électriques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7DE40E0-432B-4BB0-B3CD-2F372734C270}"/>
              </a:ext>
            </a:extLst>
          </p:cNvPr>
          <p:cNvSpPr txBox="1"/>
          <p:nvPr/>
        </p:nvSpPr>
        <p:spPr>
          <a:xfrm>
            <a:off x="10670721" y="6527184"/>
            <a:ext cx="140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EDF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C4AA560-8F4E-445E-BAB0-62656A27A124}"/>
              </a:ext>
            </a:extLst>
          </p:cNvPr>
          <p:cNvSpPr txBox="1"/>
          <p:nvPr/>
        </p:nvSpPr>
        <p:spPr>
          <a:xfrm>
            <a:off x="355637" y="5262239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EFB71C-2BD1-467C-8B88-8BE71A7A85FF}"/>
              </a:ext>
            </a:extLst>
          </p:cNvPr>
          <p:cNvSpPr txBox="1"/>
          <p:nvPr/>
        </p:nvSpPr>
        <p:spPr>
          <a:xfrm>
            <a:off x="1814254" y="5262239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Week-end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F18634E-773A-429C-B715-97C0890E1DFC}"/>
              </a:ext>
            </a:extLst>
          </p:cNvPr>
          <p:cNvSpPr txBox="1"/>
          <p:nvPr/>
        </p:nvSpPr>
        <p:spPr>
          <a:xfrm>
            <a:off x="83559" y="4524389"/>
            <a:ext cx="307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Profils </a:t>
            </a:r>
            <a:r>
              <a:rPr lang="fr-FR" dirty="0" err="1"/>
              <a:t>Enerdata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(climatisation, ECS) </a:t>
            </a:r>
          </a:p>
        </p:txBody>
      </p:sp>
    </p:spTree>
    <p:extLst>
      <p:ext uri="{BB962C8B-B14F-4D97-AF65-F5344CB8AC3E}">
        <p14:creationId xmlns:p14="http://schemas.microsoft.com/office/powerpoint/2010/main" val="1776496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FE0634-A285-4DE6-9B84-977F3DA0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6435"/>
            <a:ext cx="5601063" cy="2824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AFBC21-EE3D-48F8-A9B5-6CFFE9FE4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0" y="1000400"/>
            <a:ext cx="4753642" cy="2428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44FCEC-BBC6-4B5A-BA98-DCD5B6F15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0" y="3571774"/>
            <a:ext cx="4753071" cy="24286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829A48-40E8-4573-8C13-CB9DE4226141}"/>
              </a:ext>
            </a:extLst>
          </p:cNvPr>
          <p:cNvSpPr txBox="1"/>
          <p:nvPr/>
        </p:nvSpPr>
        <p:spPr>
          <a:xfrm>
            <a:off x="1534885" y="339787"/>
            <a:ext cx="296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Poste source « </a:t>
            </a:r>
            <a:r>
              <a:rPr lang="fr-FR" dirty="0" err="1"/>
              <a:t>Moufia</a:t>
            </a:r>
            <a:r>
              <a:rPr lang="fr-FR" dirty="0"/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C9202F-76EB-4803-BFD3-2A2B2104D9B7}"/>
              </a:ext>
            </a:extLst>
          </p:cNvPr>
          <p:cNvSpPr txBox="1"/>
          <p:nvPr/>
        </p:nvSpPr>
        <p:spPr>
          <a:xfrm>
            <a:off x="7870371" y="1845368"/>
            <a:ext cx="276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Consommation totale</a:t>
            </a:r>
          </a:p>
          <a:p>
            <a:pPr algn="ctr"/>
            <a:r>
              <a:rPr lang="fr-FR" dirty="0"/>
              <a:t>Jour type - 2019</a:t>
            </a:r>
          </a:p>
        </p:txBody>
      </p:sp>
    </p:spTree>
    <p:extLst>
      <p:ext uri="{BB962C8B-B14F-4D97-AF65-F5344CB8AC3E}">
        <p14:creationId xmlns:p14="http://schemas.microsoft.com/office/powerpoint/2010/main" val="390088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FFEF6-E49F-4A26-8FAF-BED3C709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Projet HyLES - La Réunion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99C6014-9B74-46D0-B955-DD9F38072A68}"/>
              </a:ext>
            </a:extLst>
          </p:cNvPr>
          <p:cNvSpPr/>
          <p:nvPr/>
        </p:nvSpPr>
        <p:spPr>
          <a:xfrm>
            <a:off x="1234794" y="3621842"/>
            <a:ext cx="3110808" cy="931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Élaboration de scénarios énergétiques prospectifs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EC7EAA-1F60-4E91-93B2-E1F08B119F20}"/>
              </a:ext>
            </a:extLst>
          </p:cNvPr>
          <p:cNvSpPr/>
          <p:nvPr/>
        </p:nvSpPr>
        <p:spPr>
          <a:xfrm>
            <a:off x="3980510" y="5303129"/>
            <a:ext cx="2115490" cy="931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Application à la mobilité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2304595-8D93-4ADE-964A-F8386306EED7}"/>
              </a:ext>
            </a:extLst>
          </p:cNvPr>
          <p:cNvSpPr/>
          <p:nvPr/>
        </p:nvSpPr>
        <p:spPr>
          <a:xfrm>
            <a:off x="6446154" y="5303128"/>
            <a:ext cx="2327444" cy="931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Application au stockage réseau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3BFCE27-A6D6-4343-8C57-3CFF6425F945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4345602" y="4087371"/>
            <a:ext cx="534676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19">
            <a:extLst>
              <a:ext uri="{FF2B5EF4-FFF2-40B4-BE49-F238E27FC236}">
                <a16:creationId xmlns:a16="http://schemas.microsoft.com/office/drawing/2014/main" id="{477E9EBE-CE8A-4397-AD58-1057F3D65EAB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5400000">
            <a:off x="5314001" y="4277154"/>
            <a:ext cx="750229" cy="130172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22">
            <a:extLst>
              <a:ext uri="{FF2B5EF4-FFF2-40B4-BE49-F238E27FC236}">
                <a16:creationId xmlns:a16="http://schemas.microsoft.com/office/drawing/2014/main" id="{8248794B-BE8E-486A-B543-DCF46F8B97A0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 rot="16200000" flipH="1">
            <a:off x="6599811" y="4293063"/>
            <a:ext cx="750228" cy="126990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CC5D4B1-8945-442D-A938-991DE26EB637}"/>
              </a:ext>
            </a:extLst>
          </p:cNvPr>
          <p:cNvSpPr/>
          <p:nvPr/>
        </p:nvSpPr>
        <p:spPr>
          <a:xfrm>
            <a:off x="4880278" y="3621841"/>
            <a:ext cx="2919393" cy="9310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Modélisation du réseau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550428-B4A8-4AEB-A77D-42B05E13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40C92-7261-4B87-86F7-E5B32F7FD698}"/>
              </a:ext>
            </a:extLst>
          </p:cNvPr>
          <p:cNvSpPr txBox="1"/>
          <p:nvPr/>
        </p:nvSpPr>
        <p:spPr>
          <a:xfrm>
            <a:off x="2851249" y="1554120"/>
            <a:ext cx="697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Thèse Agnès François – FEMTO-ST/ENERGY-</a:t>
            </a:r>
            <a:r>
              <a:rPr lang="fr-FR" dirty="0" err="1">
                <a:latin typeface="Roboto" panose="02000000000000000000" pitchFamily="2" charset="0"/>
                <a:ea typeface="Roboto" panose="02000000000000000000" pitchFamily="2" charset="0"/>
              </a:rPr>
              <a:t>Lab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 - 2024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0B389F2-2F62-4D5C-939C-E46E4F7AD023}"/>
              </a:ext>
            </a:extLst>
          </p:cNvPr>
          <p:cNvSpPr/>
          <p:nvPr/>
        </p:nvSpPr>
        <p:spPr>
          <a:xfrm>
            <a:off x="4784570" y="2283989"/>
            <a:ext cx="3110808" cy="931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Données d’entrée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89C9EB8-F0E0-42D0-A08E-F022E55F38F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6339974" y="3215047"/>
            <a:ext cx="1" cy="40679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71AAD43-BC80-43F5-9210-4654CA6B44AC}"/>
              </a:ext>
            </a:extLst>
          </p:cNvPr>
          <p:cNvSpPr/>
          <p:nvPr/>
        </p:nvSpPr>
        <p:spPr>
          <a:xfrm>
            <a:off x="9531178" y="2283989"/>
            <a:ext cx="1669487" cy="395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Impacts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Socio-économique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B5E804A-6ED2-4613-9A1A-31D3A0D182DC}"/>
              </a:ext>
            </a:extLst>
          </p:cNvPr>
          <p:cNvSpPr/>
          <p:nvPr/>
        </p:nvSpPr>
        <p:spPr>
          <a:xfrm>
            <a:off x="838200" y="1554120"/>
            <a:ext cx="8421130" cy="487963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37350-F1CD-4133-817F-A2A0C549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Données d’entrée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AAB81B-CE6F-4EE5-818F-D79740E0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70643"/>
              </p:ext>
            </p:extLst>
          </p:nvPr>
        </p:nvGraphicFramePr>
        <p:xfrm>
          <a:off x="387178" y="1861751"/>
          <a:ext cx="11249717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637">
                  <a:extLst>
                    <a:ext uri="{9D8B030D-6E8A-4147-A177-3AD203B41FA5}">
                      <a16:colId xmlns:a16="http://schemas.microsoft.com/office/drawing/2014/main" val="4199792828"/>
                    </a:ext>
                  </a:extLst>
                </a:gridCol>
                <a:gridCol w="3530427">
                  <a:extLst>
                    <a:ext uri="{9D8B030D-6E8A-4147-A177-3AD203B41FA5}">
                      <a16:colId xmlns:a16="http://schemas.microsoft.com/office/drawing/2014/main" val="2141134731"/>
                    </a:ext>
                  </a:extLst>
                </a:gridCol>
                <a:gridCol w="5290653">
                  <a:extLst>
                    <a:ext uri="{9D8B030D-6E8A-4147-A177-3AD203B41FA5}">
                      <a16:colId xmlns:a16="http://schemas.microsoft.com/office/drawing/2014/main" val="1741761788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Données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Sources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769396"/>
                  </a:ext>
                </a:extLst>
              </a:tr>
              <a:tr h="3133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Météorologiques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Rayonnement (W/m²)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Météo France</a:t>
                      </a: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(stations, BRIO)</a:t>
                      </a:r>
                    </a:p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ENERGY-</a:t>
                      </a:r>
                      <a:r>
                        <a:rPr lang="fr-FR" sz="16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Lab</a:t>
                      </a: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(stations)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63098"/>
                  </a:ext>
                </a:extLst>
              </a:tr>
              <a:tr h="313312">
                <a:tc vMerge="1"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Température (°C)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607342"/>
                  </a:ext>
                </a:extLst>
              </a:tr>
              <a:tr h="313312">
                <a:tc vMerge="1"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Précipitations (mm)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48133"/>
                  </a:ext>
                </a:extLst>
              </a:tr>
              <a:tr h="313312">
                <a:tc vMerge="1"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Vent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Météo France</a:t>
                      </a:r>
                    </a:p>
                    <a:p>
                      <a:pPr algn="ctr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EDF Energies Renouvelables (Eolien)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0834"/>
                  </a:ext>
                </a:extLst>
              </a:tr>
              <a:tr h="99690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Productions énergétiques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Capacités installées</a:t>
                      </a:r>
                    </a:p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Rendements</a:t>
                      </a:r>
                    </a:p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Paramètres constructeurs</a:t>
                      </a:r>
                    </a:p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Données historiques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OpenData</a:t>
                      </a:r>
                      <a:r>
                        <a:rPr lang="fr-FR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EDF SEI Réunion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Documentations en ligne</a:t>
                      </a:r>
                    </a:p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Hypothèses</a:t>
                      </a:r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fr-FR" sz="1400" i="1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(données manquantes)</a:t>
                      </a:r>
                      <a:endParaRPr lang="fr-FR" sz="16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297870"/>
                  </a:ext>
                </a:extLst>
              </a:tr>
              <a:tr h="31331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Postes source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Coordonnées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OpenData</a:t>
                      </a:r>
                      <a:r>
                        <a:rPr lang="fr-FR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EDF SEI Réunion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950938"/>
                  </a:ext>
                </a:extLst>
              </a:tr>
              <a:tr h="313312">
                <a:tc rowSpan="3">
                  <a:txBody>
                    <a:bodyPr/>
                    <a:lstStyle/>
                    <a:p>
                      <a:pPr marL="0" marR="0" lvl="0" indent="0" algn="ctr" defTabSz="6857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Lignes électriques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Départ et arrivée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OpenData</a:t>
                      </a:r>
                      <a:r>
                        <a:rPr lang="fr-FR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EDF SEI Réunion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05455"/>
                  </a:ext>
                </a:extLst>
              </a:tr>
              <a:tr h="313312">
                <a:tc vMerge="1"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Longueur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69483"/>
                  </a:ext>
                </a:extLst>
              </a:tr>
              <a:tr h="313312">
                <a:tc vMerge="1"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 Capacité actuelle (MVA)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Hypothèses</a:t>
                      </a:r>
                      <a:r>
                        <a:rPr lang="fr-FR" sz="1600" baseline="300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fr-FR" sz="1400" i="1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(données manquantes)</a:t>
                      </a:r>
                      <a:endParaRPr lang="fr-FR" sz="1600" i="1" baseline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3766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64381DC-BEF7-4D3E-9CA3-6626638A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5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20BD4-FC8F-4EE7-B2BC-52B5DEEC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15" y="104830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horizon 2030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61CCD-AE59-432D-BCC3-930BF0F6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236935"/>
            <a:ext cx="10515600" cy="436485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Analyse et comparaison des différents scénarios historique sur La Réunion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B7D718-D061-40DA-95E6-0A6CEFFA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F33397-62BF-4EF5-A613-26F60E22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8" y="5875582"/>
            <a:ext cx="5410669" cy="845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03C756-3DC2-4957-838B-4B3DA4D5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5" y="2211278"/>
            <a:ext cx="4439304" cy="35963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CFF7F3-E69E-440F-9B67-72BF6CFF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27491" y="1704805"/>
            <a:ext cx="5050808" cy="48613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1C8279-DC02-4F96-8C63-B2705C7E5023}"/>
              </a:ext>
            </a:extLst>
          </p:cNvPr>
          <p:cNvSpPr txBox="1"/>
          <p:nvPr/>
        </p:nvSpPr>
        <p:spPr>
          <a:xfrm>
            <a:off x="5897079" y="2929984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2009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6DBF2E-FBEA-4E27-83B5-4F8654B2D56A}"/>
              </a:ext>
            </a:extLst>
          </p:cNvPr>
          <p:cNvSpPr txBox="1"/>
          <p:nvPr/>
        </p:nvSpPr>
        <p:spPr>
          <a:xfrm>
            <a:off x="5876202" y="3782898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2015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6E6471-1FE2-4D58-997C-B0660A63D966}"/>
              </a:ext>
            </a:extLst>
          </p:cNvPr>
          <p:cNvSpPr txBox="1"/>
          <p:nvPr/>
        </p:nvSpPr>
        <p:spPr>
          <a:xfrm>
            <a:off x="5876202" y="4901632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2018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B135DC-BE80-4138-8ED4-4D8BDE1836FF}"/>
              </a:ext>
            </a:extLst>
          </p:cNvPr>
          <p:cNvSpPr txBox="1"/>
          <p:nvPr/>
        </p:nvSpPr>
        <p:spPr>
          <a:xfrm>
            <a:off x="5895274" y="5808659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5EB4A5-B011-494F-866F-EB53313AEA25}"/>
              </a:ext>
            </a:extLst>
          </p:cNvPr>
          <p:cNvCxnSpPr>
            <a:cxnSpLocks/>
          </p:cNvCxnSpPr>
          <p:nvPr/>
        </p:nvCxnSpPr>
        <p:spPr>
          <a:xfrm>
            <a:off x="9775849" y="2471351"/>
            <a:ext cx="0" cy="418951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8354116-B194-4F56-B164-F93866F6AAE7}"/>
              </a:ext>
            </a:extLst>
          </p:cNvPr>
          <p:cNvCxnSpPr>
            <a:cxnSpLocks/>
          </p:cNvCxnSpPr>
          <p:nvPr/>
        </p:nvCxnSpPr>
        <p:spPr>
          <a:xfrm>
            <a:off x="10502815" y="2471351"/>
            <a:ext cx="0" cy="418951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02F844D8-2A4B-4287-A0B9-F929E7111BA3}"/>
              </a:ext>
            </a:extLst>
          </p:cNvPr>
          <p:cNvSpPr/>
          <p:nvPr/>
        </p:nvSpPr>
        <p:spPr>
          <a:xfrm>
            <a:off x="6451424" y="2861103"/>
            <a:ext cx="195529" cy="436485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77B2E566-F4EB-4329-950B-E8F5265FCD2E}"/>
              </a:ext>
            </a:extLst>
          </p:cNvPr>
          <p:cNvSpPr/>
          <p:nvPr/>
        </p:nvSpPr>
        <p:spPr>
          <a:xfrm>
            <a:off x="6445703" y="3451886"/>
            <a:ext cx="195528" cy="969802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54EECC57-6773-4D92-9749-70D3AC0C89B3}"/>
              </a:ext>
            </a:extLst>
          </p:cNvPr>
          <p:cNvSpPr/>
          <p:nvPr/>
        </p:nvSpPr>
        <p:spPr>
          <a:xfrm>
            <a:off x="6445703" y="4494325"/>
            <a:ext cx="195506" cy="1126740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A0FC621E-38C9-43F4-A916-A60701E3C360}"/>
              </a:ext>
            </a:extLst>
          </p:cNvPr>
          <p:cNvSpPr/>
          <p:nvPr/>
        </p:nvSpPr>
        <p:spPr>
          <a:xfrm>
            <a:off x="6445703" y="5749697"/>
            <a:ext cx="182399" cy="428467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FC256D6-4CEC-47F6-B9DB-5D7CC4BCDE14}"/>
              </a:ext>
            </a:extLst>
          </p:cNvPr>
          <p:cNvSpPr txBox="1"/>
          <p:nvPr/>
        </p:nvSpPr>
        <p:spPr>
          <a:xfrm>
            <a:off x="5897079" y="6200153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774DA30-3E7D-4CF9-8396-2DDE63D4850F}"/>
              </a:ext>
            </a:extLst>
          </p:cNvPr>
          <p:cNvSpPr/>
          <p:nvPr/>
        </p:nvSpPr>
        <p:spPr>
          <a:xfrm>
            <a:off x="1112108" y="4184822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2E62F14-AF6E-4B33-8A5F-DBF963E91C5F}"/>
              </a:ext>
            </a:extLst>
          </p:cNvPr>
          <p:cNvSpPr/>
          <p:nvPr/>
        </p:nvSpPr>
        <p:spPr>
          <a:xfrm>
            <a:off x="1964725" y="3079345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EC76A2D-3A97-4569-9569-B3A793E83ECA}"/>
              </a:ext>
            </a:extLst>
          </p:cNvPr>
          <p:cNvSpPr/>
          <p:nvPr/>
        </p:nvSpPr>
        <p:spPr>
          <a:xfrm>
            <a:off x="2800025" y="4566108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F20D5AF-F4A6-4CE8-AF4B-7AAA5C24D502}"/>
              </a:ext>
            </a:extLst>
          </p:cNvPr>
          <p:cNvSpPr/>
          <p:nvPr/>
        </p:nvSpPr>
        <p:spPr>
          <a:xfrm>
            <a:off x="3639603" y="3341480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1D006F2-1BCD-4690-84F0-550ECDA72FDC}"/>
              </a:ext>
            </a:extLst>
          </p:cNvPr>
          <p:cNvSpPr/>
          <p:nvPr/>
        </p:nvSpPr>
        <p:spPr>
          <a:xfrm>
            <a:off x="3668435" y="2747650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B2DAD15-43E9-49EE-8231-6F2FF7C72CAD}"/>
              </a:ext>
            </a:extLst>
          </p:cNvPr>
          <p:cNvSpPr/>
          <p:nvPr/>
        </p:nvSpPr>
        <p:spPr>
          <a:xfrm>
            <a:off x="3660196" y="2356190"/>
            <a:ext cx="90617" cy="741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446D8-A8FE-4402-BD1A-DA75E05D58E0}"/>
              </a:ext>
            </a:extLst>
          </p:cNvPr>
          <p:cNvSpPr/>
          <p:nvPr/>
        </p:nvSpPr>
        <p:spPr>
          <a:xfrm>
            <a:off x="1607541" y="1874009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Horizon 2020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12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78F2A5-32BE-4474-8789-92B3475EE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2974" y="1495726"/>
            <a:ext cx="5037257" cy="518204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2E762-6034-486F-A2B6-907339F0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690BA3A-F0D9-4EF5-9961-611535E1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15" y="104830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horizon 2030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017C3-F0E7-4B45-A1A0-3ED97F0C9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236935"/>
            <a:ext cx="10515600" cy="436485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</a:rPr>
              <a:t>Analyse et comparaison des différents scénarios historique sur La Réunion</a:t>
            </a:r>
          </a:p>
          <a:p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EF153A3-3CE4-4FEB-96C5-E620F9EEDB57}"/>
              </a:ext>
            </a:extLst>
          </p:cNvPr>
          <p:cNvCxnSpPr>
            <a:cxnSpLocks/>
          </p:cNvCxnSpPr>
          <p:nvPr/>
        </p:nvCxnSpPr>
        <p:spPr>
          <a:xfrm>
            <a:off x="6087251" y="2362863"/>
            <a:ext cx="0" cy="418951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5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9D380-D6BB-460C-B83B-BA329730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7" y="167351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2030 / 2050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D439F3-2C12-45CA-8D74-26228A20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51" y="1858468"/>
            <a:ext cx="10068697" cy="431797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965397-A3C3-48A9-80DF-38A35CEA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899CE5-069E-4594-A130-4731B74F0524}"/>
              </a:ext>
            </a:extLst>
          </p:cNvPr>
          <p:cNvSpPr txBox="1"/>
          <p:nvPr/>
        </p:nvSpPr>
        <p:spPr>
          <a:xfrm>
            <a:off x="4761139" y="1292859"/>
            <a:ext cx="266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46200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AD4FAC-E6B9-4142-9BBC-40A5AB1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F4F-93EE-4A1F-ACE4-11329518458C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02AA24-153F-426B-A14D-55303E83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7" y="167351"/>
            <a:ext cx="10515600" cy="1325563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Scénarios prospectifs – 2030 / 2050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35AC4C-9313-4AFB-BBD3-CC8CD1412C6E}"/>
              </a:ext>
            </a:extLst>
          </p:cNvPr>
          <p:cNvSpPr txBox="1"/>
          <p:nvPr/>
        </p:nvSpPr>
        <p:spPr>
          <a:xfrm>
            <a:off x="4761139" y="1295777"/>
            <a:ext cx="266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Roboto" panose="02000000000000000000" pitchFamily="2" charset="0"/>
                <a:ea typeface="Roboto" panose="02000000000000000000" pitchFamily="2" charset="0"/>
              </a:rPr>
              <a:t>Consommation</a:t>
            </a:r>
            <a:endParaRPr lang="fr-F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7405CDA-978C-48E0-BC55-98DAEA7A1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47064"/>
              </p:ext>
            </p:extLst>
          </p:nvPr>
        </p:nvGraphicFramePr>
        <p:xfrm>
          <a:off x="217321" y="1677333"/>
          <a:ext cx="7747278" cy="462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72823CE-E02B-4AFF-B936-6F7F7263BF64}"/>
              </a:ext>
            </a:extLst>
          </p:cNvPr>
          <p:cNvSpPr txBox="1"/>
          <p:nvPr/>
        </p:nvSpPr>
        <p:spPr>
          <a:xfrm>
            <a:off x="7174888" y="2133685"/>
            <a:ext cx="4304391" cy="190821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u="sng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Scénarios de l’ADEME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3 360 GWh annuels : tendanciel      (+1.6 % / an entre 2015 et 2030)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3 080 GWh annuels : augmentation maîtrisée (MDE)                                (+1 % / an entre 2015 et 2030)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D28998-9106-41E8-95D1-7B3D8703392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771406" y="3087793"/>
            <a:ext cx="1403482" cy="34120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64660A1-3675-44C0-B88B-4D1F125A1FD9}"/>
              </a:ext>
            </a:extLst>
          </p:cNvPr>
          <p:cNvSpPr txBox="1"/>
          <p:nvPr/>
        </p:nvSpPr>
        <p:spPr>
          <a:xfrm>
            <a:off x="7297045" y="4550545"/>
            <a:ext cx="4304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Hypothèse choisie pour 2030</a:t>
            </a:r>
          </a:p>
          <a:p>
            <a:pPr marL="817200" lvl="1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Augmentation uniforme sur l’île</a:t>
            </a:r>
          </a:p>
          <a:p>
            <a:pPr marL="817200" lvl="1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Courbe de charge inchangée</a:t>
            </a:r>
          </a:p>
          <a:p>
            <a:pPr marL="360000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Hypothèse choisie pour 2050 : </a:t>
            </a:r>
          </a:p>
          <a:p>
            <a:pPr marL="817200"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évolution</a:t>
            </a: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négligeable vs 2030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DE9C24-ACEF-4155-8982-924BA3ED3016}"/>
              </a:ext>
            </a:extLst>
          </p:cNvPr>
          <p:cNvSpPr txBox="1"/>
          <p:nvPr/>
        </p:nvSpPr>
        <p:spPr>
          <a:xfrm rot="5400000">
            <a:off x="9007214" y="4096585"/>
            <a:ext cx="446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231F2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/>
              </a:rPr>
              <a:t>➜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78DC2E-05C0-4BC2-B38A-3E7618CAF10D}"/>
              </a:ext>
            </a:extLst>
          </p:cNvPr>
          <p:cNvSpPr txBox="1"/>
          <p:nvPr/>
        </p:nvSpPr>
        <p:spPr>
          <a:xfrm>
            <a:off x="1360342" y="2152820"/>
            <a:ext cx="490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10-Regular"/>
              </a:rPr>
              <a:t>Comparaison des scénarios de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10-Regular"/>
              </a:rPr>
              <a:t>consommation </a:t>
            </a:r>
            <a:r>
              <a:rPr lang="fr-FR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10-Regular"/>
              </a:rPr>
              <a:t>pour 2030.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1671</Words>
  <Application>Microsoft Office PowerPoint</Application>
  <PresentationFormat>Grand écran</PresentationFormat>
  <Paragraphs>375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LMRoman10-Regular</vt:lpstr>
      <vt:lpstr>Open Sans</vt:lpstr>
      <vt:lpstr>Roboto</vt:lpstr>
      <vt:lpstr>Segoe UI Symbol</vt:lpstr>
      <vt:lpstr>Symbol</vt:lpstr>
      <vt:lpstr>Times New Roman</vt:lpstr>
      <vt:lpstr>Wingdings</vt:lpstr>
      <vt:lpstr>Thème Office</vt:lpstr>
      <vt:lpstr>Rôle de l’Hydrogène dans la décarbonation des îles - La Réunion -</vt:lpstr>
      <vt:lpstr>Contexte – Motivations</vt:lpstr>
      <vt:lpstr>Projet HyLES</vt:lpstr>
      <vt:lpstr>Projet HyLES - La Réunion</vt:lpstr>
      <vt:lpstr>Données d’entrée</vt:lpstr>
      <vt:lpstr>Scénarios prospectifs – horizon 2030</vt:lpstr>
      <vt:lpstr>Scénarios prospectifs – horizon 2030</vt:lpstr>
      <vt:lpstr>Scénarios prospectifs – 2030 / 2050</vt:lpstr>
      <vt:lpstr>Scénarios prospectifs – 2030 / 2050</vt:lpstr>
      <vt:lpstr>Scénarios prospectifs – 2030 / 2050</vt:lpstr>
      <vt:lpstr>Scénarios prospectifs – 2030 / 2050</vt:lpstr>
      <vt:lpstr>Scénarios prospectifs - Limites</vt:lpstr>
      <vt:lpstr>Modélisation et Optimisation</vt:lpstr>
      <vt:lpstr>Modélisation et Optimisation</vt:lpstr>
      <vt:lpstr>Hydrogène pour la mobilité</vt:lpstr>
      <vt:lpstr>Hydrogène pour la mobilité</vt:lpstr>
      <vt:lpstr>Hydrogène pour le stockage réseau</vt:lpstr>
      <vt:lpstr>Hydrogène pour le stockage réseau</vt:lpstr>
      <vt:lpstr>Hydrogène pour le stockage réseau</vt:lpstr>
      <vt:lpstr>Hydrogène pour le stockage réseau</vt:lpstr>
      <vt:lpstr>Hydrogène pour le stockage réseau</vt:lpstr>
      <vt:lpstr>Impacts socio-économique</vt:lpstr>
      <vt:lpstr>Conclusions</vt:lpstr>
      <vt:lpstr>Usages de l’hydrogène</vt:lpstr>
      <vt:lpstr>RESTOR Project  Renewable Energy STORage planning model for islandic energy systems</vt:lpstr>
      <vt:lpstr>Main objective</vt:lpstr>
      <vt:lpstr>Methods and steps</vt:lpstr>
      <vt:lpstr>Expected results</vt:lpstr>
      <vt:lpstr>Partners</vt:lpstr>
      <vt:lpstr>Pilots and Follower islands</vt:lpstr>
      <vt:lpstr>Changement climatique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 de l’Hydrogène dans la décarbonation des îles</dc:title>
  <dc:creator>Dominique Grondin</dc:creator>
  <cp:lastModifiedBy>Dominique Grondin</cp:lastModifiedBy>
  <cp:revision>100</cp:revision>
  <dcterms:created xsi:type="dcterms:W3CDTF">2025-05-28T10:27:54Z</dcterms:created>
  <dcterms:modified xsi:type="dcterms:W3CDTF">2025-06-04T13:26:22Z</dcterms:modified>
</cp:coreProperties>
</file>